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4051" r:id="rId2"/>
    <p:sldMasterId id="2147483651" r:id="rId3"/>
  </p:sldMasterIdLst>
  <p:notesMasterIdLst>
    <p:notesMasterId r:id="rId19"/>
  </p:notesMasterIdLst>
  <p:handoutMasterIdLst>
    <p:handoutMasterId r:id="rId20"/>
  </p:handoutMasterIdLst>
  <p:sldIdLst>
    <p:sldId id="390" r:id="rId4"/>
    <p:sldId id="412" r:id="rId5"/>
    <p:sldId id="391" r:id="rId6"/>
    <p:sldId id="398" r:id="rId7"/>
    <p:sldId id="399" r:id="rId8"/>
    <p:sldId id="393" r:id="rId9"/>
    <p:sldId id="404" r:id="rId10"/>
    <p:sldId id="400" r:id="rId11"/>
    <p:sldId id="395" r:id="rId12"/>
    <p:sldId id="396" r:id="rId13"/>
    <p:sldId id="402" r:id="rId14"/>
    <p:sldId id="403" r:id="rId15"/>
    <p:sldId id="405" r:id="rId16"/>
    <p:sldId id="411" r:id="rId17"/>
    <p:sldId id="392" r:id="rId1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0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orient="horz" pos="1117">
          <p15:clr>
            <a:srgbClr val="A4A3A4"/>
          </p15:clr>
        </p15:guide>
        <p15:guide id="4" orient="horz" pos="3521">
          <p15:clr>
            <a:srgbClr val="A4A3A4"/>
          </p15:clr>
        </p15:guide>
        <p15:guide id="5" orient="horz" pos="1525">
          <p15:clr>
            <a:srgbClr val="A4A3A4"/>
          </p15:clr>
        </p15:guide>
        <p15:guide id="6" pos="295">
          <p15:clr>
            <a:srgbClr val="A4A3A4"/>
          </p15:clr>
        </p15:guide>
        <p15:guide id="7" pos="5465">
          <p15:clr>
            <a:srgbClr val="A4A3A4"/>
          </p15:clr>
        </p15:guide>
        <p15:guide id="8" pos="2835">
          <p15:clr>
            <a:srgbClr val="A4A3A4"/>
          </p15:clr>
        </p15:guide>
        <p15:guide id="9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49FF"/>
    <a:srgbClr val="FF0707"/>
    <a:srgbClr val="FF03FF"/>
    <a:srgbClr val="04FF04"/>
    <a:srgbClr val="1E1EFF"/>
    <a:srgbClr val="FF7602"/>
    <a:srgbClr val="FF7806"/>
    <a:srgbClr val="FFFBF8"/>
    <a:srgbClr val="5C5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3" autoAdjust="0"/>
    <p:restoredTop sz="97099" autoAdjust="0"/>
  </p:normalViewPr>
  <p:slideViewPr>
    <p:cSldViewPr>
      <p:cViewPr varScale="1">
        <p:scale>
          <a:sx n="82" d="100"/>
          <a:sy n="82" d="100"/>
        </p:scale>
        <p:origin x="1200" y="72"/>
      </p:cViewPr>
      <p:guideLst>
        <p:guide orient="horz" pos="890"/>
        <p:guide orient="horz" pos="3838"/>
        <p:guide orient="horz" pos="1117"/>
        <p:guide orient="horz" pos="3521"/>
        <p:guide orient="horz" pos="1525"/>
        <p:guide pos="295"/>
        <p:guide pos="5465"/>
        <p:guide pos="2835"/>
        <p:guide pos="2925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082"/>
    </p:cViewPr>
  </p:sorterViewPr>
  <p:notesViewPr>
    <p:cSldViewPr>
      <p:cViewPr varScale="1">
        <p:scale>
          <a:sx n="51" d="100"/>
          <a:sy n="51" d="100"/>
        </p:scale>
        <p:origin x="-265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5253A93-BBC4-4E05-99EA-66F5C27CAFA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9D53B1F-77BE-4787-8032-157476662AE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9E4650F8-B20F-473B-B8FE-1DE672C864A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EEEB0D0F-E147-4EB5-BCFB-FE139FFF107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A7D7C7-5E5B-48B0-9860-B32151C13A0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5AF8D35-F476-4DB3-85AE-7B34CB5DBDF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47A1AD4-CAA2-4B27-8293-3F53E1656AF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90CA2D39-B6AB-49F0-99F4-68E91729913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5C719519-D96D-42D5-A509-B0B0624DBAE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D77F8B59-FF4C-4567-BF6B-C7C8A37E04D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C7934C8D-EA0A-498D-95C4-539B317AE4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C007AD-CB6C-44AA-B256-5396EAAA35D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67AB601-5DB7-4792-9B1A-F83AA6E377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F483711-1CD4-44AB-98E9-EB0B25852B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1B20F34-C1D9-49E7-B65A-07A6F6512C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52CAB9E-2702-4F18-BC93-0A533BFA8A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This type of activity can be used as early as during the first handling lessons when taking a break from the rope. </a:t>
            </a:r>
          </a:p>
          <a:p>
            <a:pPr eaLnBrk="1" hangingPunct="1"/>
            <a:r>
              <a:rPr lang="en-GB" altLang="en-US"/>
              <a:t>However, the teacher may need to return to it many times in the future until the learner is really familiar with the terms and the concepts.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193C84E-8C2E-4D5F-AB19-6939635C54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0B26C88E-43F4-40AA-98DE-77377FCE7A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E624E91-B3CA-4A83-97B8-B881379DCF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C9AA7B6-ECED-467F-8C09-08770D0A53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CC27B14-AD0C-465E-BAA2-DAACFA1089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9032E60E-79F9-473B-A9E3-66D4883574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26D7E56-CF2B-4B9E-90AE-183BC65D26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423AF30-B0D2-4FF9-A93C-F06C3B132A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F1FAF86-E6EF-4287-B822-395CF541B2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F3DA00D0-32FB-4CF8-9EB2-93912FFE7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BD3FE6A-FA1C-40BC-9959-5C69FEAD6E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F7591B3-BBF2-4300-9CD2-417763E0DA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CF437F7A-AB2A-44AA-BDAF-4A22A39546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782B7A8-1A2F-4C17-AF75-5762E10DFE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DF9E9D7-37F6-4149-B045-1855864E03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82CAF46E-C5CB-4DB6-84BE-49D8E9F969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8AB5907-9EC3-4D6F-9646-D577686162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F276606-B871-4144-A0B2-5870796EE2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75C0C542-BF2B-4142-8ACF-4FE4D79E7B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AA49037-719B-4780-9E00-63CCC72CD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672A1DD-1541-4035-9641-E1B7575807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1FFC6A3-D2C4-4B6E-8739-C73BD79D86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9EF29843-BCDB-47C1-A709-AA1B472F6B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61BCE82-0BAF-4760-9141-9E6C55347A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This type of activity can be used as early as during the first handling lessons when taking a break from the rope. </a:t>
            </a:r>
          </a:p>
          <a:p>
            <a:pPr eaLnBrk="1" hangingPunct="1"/>
            <a:r>
              <a:rPr lang="en-GB" altLang="en-US"/>
              <a:t>However, the teacher may need to return to it many times in the future until the learner is really familiar with the terms and the concepts.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A13B65F-0CC9-47E0-B961-BC08E0DD5B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4A55845-986B-4F13-BFFB-317FD07B0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This type of activity can be used as early as during the first handling lessons when taking a break from the rope. </a:t>
            </a:r>
          </a:p>
          <a:p>
            <a:pPr eaLnBrk="1" hangingPunct="1"/>
            <a:r>
              <a:rPr lang="en-GB" altLang="en-US"/>
              <a:t>However, the teacher may need to return to it many times in the future until the learner is really familiar with the terms and the concepts.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association-of-ringing-teachers-transparent.eps">
            <a:extLst>
              <a:ext uri="{FF2B5EF4-FFF2-40B4-BE49-F238E27FC236}">
                <a16:creationId xmlns:a16="http://schemas.microsoft.com/office/drawing/2014/main" id="{4E3B8121-EC46-478A-A386-D3EB7E4629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446405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F3F792D7-F5B9-41B7-ADC9-C1A75F06BCD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596336" y="6276588"/>
            <a:ext cx="11624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D20000"/>
                </a:solidFill>
              </a:rPr>
              <a:t>bellringing.org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38A022-6D71-4076-880F-A27ACA37ADC2}"/>
              </a:ext>
            </a:extLst>
          </p:cNvPr>
          <p:cNvCxnSpPr>
            <a:cxnSpLocks/>
            <a:endCxn id="6" idx="1"/>
          </p:cNvCxnSpPr>
          <p:nvPr userDrawn="1"/>
        </p:nvCxnSpPr>
        <p:spPr>
          <a:xfrm>
            <a:off x="0" y="6415088"/>
            <a:ext cx="7596336" cy="0"/>
          </a:xfrm>
          <a:prstGeom prst="line">
            <a:avLst/>
          </a:prstGeom>
          <a:ln>
            <a:solidFill>
              <a:srgbClr val="D2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579426"/>
            <a:ext cx="6080125" cy="564911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173454"/>
            <a:ext cx="6080125" cy="357185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8619" y="5559756"/>
            <a:ext cx="4032250" cy="357187"/>
          </a:xfrm>
        </p:spPr>
        <p:txBody>
          <a:bodyPr anchor="ctr" anchorCtr="0"/>
          <a:lstStyle>
            <a:lvl1pPr>
              <a:buNone/>
              <a:defRPr sz="1800">
                <a:solidFill>
                  <a:srgbClr val="D200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30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32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4450"/>
            <a:ext cx="8207375" cy="739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27487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27488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521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197322"/>
            <a:ext cx="8207374" cy="467995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00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196752"/>
            <a:ext cx="4032250" cy="467995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3438" y="1196752"/>
            <a:ext cx="4032250" cy="467995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Google Shape;24;p2">
            <a:extLst>
              <a:ext uri="{FF2B5EF4-FFF2-40B4-BE49-F238E27FC236}">
                <a16:creationId xmlns:a16="http://schemas.microsoft.com/office/drawing/2014/main" id="{94A470FF-6B63-4FA0-886D-8592D43FEE1E}"/>
              </a:ext>
            </a:extLst>
          </p:cNvPr>
          <p:cNvSpPr txBox="1"/>
          <p:nvPr userDrawn="1"/>
        </p:nvSpPr>
        <p:spPr>
          <a:xfrm>
            <a:off x="724123" y="6499209"/>
            <a:ext cx="331236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© Association of Ringing Teachers - Charity No 1156971</a:t>
            </a:r>
            <a:endParaRPr sz="8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821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124744"/>
            <a:ext cx="4032250" cy="39449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450"/>
              </a:spcBef>
              <a:buNone/>
              <a:defRPr sz="1100"/>
            </a:lvl1pPr>
            <a:lvl2pPr>
              <a:buClr>
                <a:schemeClr val="tx1"/>
              </a:buClr>
              <a:defRPr sz="1200">
                <a:solidFill>
                  <a:schemeClr val="tx1"/>
                </a:solidFill>
              </a:defRPr>
            </a:lvl2pPr>
            <a:lvl3pPr marL="228600" indent="-228600">
              <a:lnSpc>
                <a:spcPct val="100000"/>
              </a:lnSpc>
              <a:buClr>
                <a:schemeClr val="tx1"/>
              </a:buClr>
              <a:buSzPct val="100000"/>
              <a:defRPr lang="en-US" sz="1100" dirty="0" smtClean="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buClr>
                <a:schemeClr val="tx1"/>
              </a:buClr>
              <a:defRPr lang="en-US" sz="1100" dirty="0" smtClean="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buClr>
                <a:schemeClr val="tx1"/>
              </a:buClr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643438" y="1124744"/>
            <a:ext cx="4032250" cy="2016125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68314" y="5141133"/>
            <a:ext cx="8207374" cy="663562"/>
          </a:xfrm>
        </p:spPr>
        <p:txBody>
          <a:bodyPr anchor="b"/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1400" i="0" kern="1200" dirty="0" smtClean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0" indent="0" algn="r" rtl="0" fontAlgn="base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None/>
              <a:defRPr lang="en-US" sz="10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4648471" y="3464719"/>
            <a:ext cx="4027218" cy="16049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  <a:lvl2pPr>
              <a:buClr>
                <a:schemeClr val="tx1"/>
              </a:buClr>
              <a:defRPr sz="1200">
                <a:solidFill>
                  <a:schemeClr val="tx1"/>
                </a:solidFill>
              </a:defRPr>
            </a:lvl2pPr>
            <a:lvl3pPr marL="228600" indent="-228600">
              <a:lnSpc>
                <a:spcPct val="100000"/>
              </a:lnSpc>
              <a:buClr>
                <a:schemeClr val="tx1"/>
              </a:buClr>
              <a:buSzPct val="100000"/>
              <a:defRPr lang="en-US" sz="1200" dirty="0" smtClean="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buClr>
                <a:schemeClr val="tx1"/>
              </a:buClr>
              <a:defRPr lang="en-US" sz="1200" dirty="0" smtClean="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buClr>
                <a:schemeClr val="tx1"/>
              </a:buClr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204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Prope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32">
            <a:extLst>
              <a:ext uri="{FF2B5EF4-FFF2-40B4-BE49-F238E27FC236}">
                <a16:creationId xmlns:a16="http://schemas.microsoft.com/office/drawing/2014/main" id="{00C69CF8-0602-4D6D-91E0-52AB5156A1C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68313" y="2611438"/>
            <a:ext cx="8207375" cy="1587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32">
            <a:extLst>
              <a:ext uri="{FF2B5EF4-FFF2-40B4-BE49-F238E27FC236}">
                <a16:creationId xmlns:a16="http://schemas.microsoft.com/office/drawing/2014/main" id="{995DFCC8-0CD8-449B-B487-6069334FD78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68313" y="4283075"/>
            <a:ext cx="8207375" cy="1588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68313" y="1124745"/>
            <a:ext cx="1242995" cy="1316257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857356" y="1124744"/>
            <a:ext cx="6818332" cy="131625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000"/>
            </a:lvl2pPr>
            <a:lvl3pPr marL="180975" indent="-180975">
              <a:spcBef>
                <a:spcPts val="600"/>
              </a:spcBef>
              <a:buFont typeface="Arial" pitchFamily="34" charset="0"/>
              <a:buChar char="•"/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68313" y="2781879"/>
            <a:ext cx="1242995" cy="1316257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3"/>
          </p:nvPr>
        </p:nvSpPr>
        <p:spPr>
          <a:xfrm>
            <a:off x="1857356" y="2781878"/>
            <a:ext cx="6818332" cy="131625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000"/>
            </a:lvl2pPr>
            <a:lvl3pPr marL="180975" indent="-180975">
              <a:spcBef>
                <a:spcPts val="600"/>
              </a:spcBef>
              <a:buFont typeface="Arial" pitchFamily="34" charset="0"/>
              <a:buChar char="•"/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68313" y="4472193"/>
            <a:ext cx="1242995" cy="1316257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15"/>
          </p:nvPr>
        </p:nvSpPr>
        <p:spPr>
          <a:xfrm>
            <a:off x="1857356" y="4472192"/>
            <a:ext cx="6818332" cy="131625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000"/>
            </a:lvl2pPr>
            <a:lvl3pPr marL="180975" indent="-180975">
              <a:spcBef>
                <a:spcPts val="600"/>
              </a:spcBef>
              <a:buFont typeface="Arial" pitchFamily="34" charset="0"/>
              <a:buChar char="•"/>
              <a:tabLst/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7790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53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23">
            <a:extLst>
              <a:ext uri="{FF2B5EF4-FFF2-40B4-BE49-F238E27FC236}">
                <a16:creationId xmlns:a16="http://schemas.microsoft.com/office/drawing/2014/main" id="{89CBD17B-F4BF-4FF6-A542-A49ADC30AF5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rot="5400000">
            <a:off x="2145507" y="3553619"/>
            <a:ext cx="4679950" cy="1587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4624"/>
            <a:ext cx="8207375" cy="73977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4" y="2725385"/>
            <a:ext cx="3862955" cy="1000710"/>
          </a:xfrm>
        </p:spPr>
        <p:txBody>
          <a:bodyPr/>
          <a:lstStyle>
            <a:lvl1pPr marL="0" indent="0"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2725385"/>
            <a:ext cx="4027487" cy="1000710"/>
          </a:xfrm>
        </p:spPr>
        <p:txBody>
          <a:bodyPr/>
          <a:lstStyle>
            <a:lvl1pPr marL="0" indent="0"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68313" y="1214084"/>
            <a:ext cx="1100119" cy="1301745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5302" y="1214084"/>
            <a:ext cx="2581615" cy="1301750"/>
          </a:xfrm>
        </p:spPr>
        <p:txBody>
          <a:bodyPr anchor="b"/>
          <a:lstStyle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lang="en-US" sz="1400" kern="1200" dirty="0" smtClean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3pPr>
            <a:lvl4pPr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lang="en-US" sz="1400" kern="1200" dirty="0" smtClean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lang="en-GB" sz="1400" kern="1200" dirty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468314" y="4893324"/>
            <a:ext cx="3862955" cy="1000710"/>
          </a:xfrm>
        </p:spPr>
        <p:txBody>
          <a:bodyPr/>
          <a:lstStyle>
            <a:lvl1pPr marL="0" indent="0"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15"/>
          </p:nvPr>
        </p:nvSpPr>
        <p:spPr>
          <a:xfrm>
            <a:off x="4648201" y="4893324"/>
            <a:ext cx="4027487" cy="1000710"/>
          </a:xfrm>
        </p:spPr>
        <p:txBody>
          <a:bodyPr/>
          <a:lstStyle>
            <a:lvl1pPr marL="0" indent="0"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6"/>
          </p:nvPr>
        </p:nvSpPr>
        <p:spPr>
          <a:xfrm>
            <a:off x="468314" y="3816475"/>
            <a:ext cx="3862955" cy="1000710"/>
          </a:xfrm>
        </p:spPr>
        <p:txBody>
          <a:bodyPr/>
          <a:lstStyle>
            <a:lvl1pPr marL="0" indent="0"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17"/>
          </p:nvPr>
        </p:nvSpPr>
        <p:spPr>
          <a:xfrm>
            <a:off x="4648201" y="3816475"/>
            <a:ext cx="4027487" cy="1000710"/>
          </a:xfrm>
        </p:spPr>
        <p:txBody>
          <a:bodyPr/>
          <a:lstStyle>
            <a:lvl1pPr marL="0" indent="0"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643438" y="1214084"/>
            <a:ext cx="1100119" cy="1301745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5940426" y="1214084"/>
            <a:ext cx="2735261" cy="1301750"/>
          </a:xfrm>
        </p:spPr>
        <p:txBody>
          <a:bodyPr anchor="b"/>
          <a:lstStyle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lang="en-US" sz="1400" kern="1200" dirty="0" smtClean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3pPr>
            <a:lvl4pPr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lang="en-US" sz="1400" kern="1200" dirty="0" smtClean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lang="en-GB" sz="1400" kern="1200" dirty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16695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4624"/>
            <a:ext cx="8207375" cy="7397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8313" y="1201383"/>
            <a:ext cx="900090" cy="130175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1497013" y="1214084"/>
            <a:ext cx="3003550" cy="1289049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68313" y="2742842"/>
            <a:ext cx="900090" cy="130175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497013" y="2730143"/>
            <a:ext cx="3003550" cy="1314449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8313" y="4243040"/>
            <a:ext cx="900090" cy="130175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1497013" y="4230341"/>
            <a:ext cx="3003550" cy="1314449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4643438" y="1201383"/>
            <a:ext cx="900090" cy="130175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5672138" y="1214084"/>
            <a:ext cx="3003550" cy="1289049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643438" y="2742842"/>
            <a:ext cx="900090" cy="130175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672138" y="2730143"/>
            <a:ext cx="3003550" cy="1314449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4643438" y="4243040"/>
            <a:ext cx="900090" cy="130175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5672138" y="4230341"/>
            <a:ext cx="3003550" cy="1314449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1827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4450"/>
            <a:ext cx="8207375" cy="739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221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4072EB5-D23A-47D0-8540-EA491D762C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4450"/>
            <a:ext cx="82073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C3B41CF-860F-4CD9-A151-6EBBC8E43B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073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Line 11">
            <a:extLst>
              <a:ext uri="{FF2B5EF4-FFF2-40B4-BE49-F238E27FC236}">
                <a16:creationId xmlns:a16="http://schemas.microsoft.com/office/drawing/2014/main" id="{59951D47-2027-42E5-927A-948B5A7587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877888"/>
            <a:ext cx="8207375" cy="0"/>
          </a:xfrm>
          <a:prstGeom prst="line">
            <a:avLst/>
          </a:prstGeom>
          <a:noFill/>
          <a:ln w="6350">
            <a:solidFill>
              <a:srgbClr val="D2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3DD1E2-E425-42CC-A416-0FC041A751FA}"/>
              </a:ext>
            </a:extLst>
          </p:cNvPr>
          <p:cNvCxnSpPr/>
          <p:nvPr userDrawn="1"/>
        </p:nvCxnSpPr>
        <p:spPr>
          <a:xfrm>
            <a:off x="0" y="6415088"/>
            <a:ext cx="6948488" cy="0"/>
          </a:xfrm>
          <a:prstGeom prst="line">
            <a:avLst/>
          </a:prstGeom>
          <a:ln>
            <a:solidFill>
              <a:srgbClr val="D2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association-of-ringing-teachers-transparent.eps">
            <a:extLst>
              <a:ext uri="{FF2B5EF4-FFF2-40B4-BE49-F238E27FC236}">
                <a16:creationId xmlns:a16="http://schemas.microsoft.com/office/drawing/2014/main" id="{ADB72082-0CD2-4423-B479-CD821B539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6178550"/>
            <a:ext cx="155098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BC3D700-E787-4C82-BB69-CC04ABC5105D}"/>
              </a:ext>
            </a:extLst>
          </p:cNvPr>
          <p:cNvSpPr txBox="1">
            <a:spLocks/>
          </p:cNvSpPr>
          <p:nvPr userDrawn="1"/>
        </p:nvSpPr>
        <p:spPr>
          <a:xfrm>
            <a:off x="7115175" y="6223000"/>
            <a:ext cx="465138" cy="365125"/>
          </a:xfrm>
          <a:prstGeom prst="rect">
            <a:avLst/>
          </a:prstGeom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CA6ECC7-65A8-4A7F-ADAB-4CC333D641E5}" type="slidenum">
              <a:rPr lang="en-AU" altLang="en-US" sz="1200">
                <a:solidFill>
                  <a:srgbClr val="D20000"/>
                </a:solidFill>
              </a:rPr>
              <a:pPr eaLnBrk="1" hangingPunct="1"/>
              <a:t>‹#›</a:t>
            </a:fld>
            <a:endParaRPr lang="en-AU" altLang="en-US" sz="1200">
              <a:solidFill>
                <a:srgbClr val="D2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spc="-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180975" indent="-180975" algn="l" defTabSz="973138" rtl="0" eaLnBrk="0" fontAlgn="base" hangingPunct="0">
        <a:lnSpc>
          <a:spcPct val="120000"/>
        </a:lnSpc>
        <a:spcBef>
          <a:spcPct val="6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177800" algn="l" defTabSz="973138" rtl="0" eaLnBrk="0" fontAlgn="base" hangingPunct="0">
        <a:lnSpc>
          <a:spcPct val="120000"/>
        </a:lnSpc>
        <a:spcBef>
          <a:spcPct val="60000"/>
        </a:spcBef>
        <a:spcAft>
          <a:spcPct val="0"/>
        </a:spcAft>
        <a:buClr>
          <a:schemeClr val="tx1"/>
        </a:buClr>
        <a:buSzPct val="80000"/>
        <a:buFont typeface="Helvetica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2pPr>
      <a:lvl3pPr marL="946150" indent="-228600" algn="l" defTabSz="973138" rtl="0" eaLnBrk="0" fontAlgn="base" hangingPunct="0">
        <a:lnSpc>
          <a:spcPct val="120000"/>
        </a:lnSpc>
        <a:spcBef>
          <a:spcPct val="6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3pPr>
      <a:lvl4pPr marL="1198563" indent="-228600" algn="l" defTabSz="973138" rtl="0" eaLnBrk="0" fontAlgn="base" hangingPunct="0">
        <a:lnSpc>
          <a:spcPct val="120000"/>
        </a:lnSpc>
        <a:spcBef>
          <a:spcPct val="60000"/>
        </a:spcBef>
        <a:spcAft>
          <a:spcPct val="0"/>
        </a:spcAft>
        <a:buClr>
          <a:schemeClr val="tx1"/>
        </a:buClr>
        <a:buSzPct val="80000"/>
        <a:buFont typeface="Helvetica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4pPr>
      <a:lvl5pPr marL="1889125" indent="-228600" algn="l" defTabSz="973138" rtl="0" eaLnBrk="0" fontAlgn="base" hangingPunct="0">
        <a:lnSpc>
          <a:spcPct val="120000"/>
        </a:lnSpc>
        <a:spcBef>
          <a:spcPct val="60000"/>
        </a:spcBef>
        <a:spcAft>
          <a:spcPct val="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</a:defRPr>
      </a:lvl5pPr>
      <a:lvl6pPr marL="2346325" indent="-228600" algn="l" defTabSz="973138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6pPr>
      <a:lvl7pPr marL="2803525" indent="-228600" algn="l" defTabSz="973138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7pPr>
      <a:lvl8pPr marL="3260725" indent="-228600" algn="l" defTabSz="973138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8pPr>
      <a:lvl9pPr marL="3717925" indent="-228600" algn="l" defTabSz="973138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CDA9EBD-5199-4742-B753-8CEA815BDE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4450"/>
            <a:ext cx="82073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9B2E3EC-C42F-479E-9BC8-5CA2478DD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96975"/>
            <a:ext cx="82073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052" name="Line 11">
            <a:extLst>
              <a:ext uri="{FF2B5EF4-FFF2-40B4-BE49-F238E27FC236}">
                <a16:creationId xmlns:a16="http://schemas.microsoft.com/office/drawing/2014/main" id="{A01444AB-A41B-42C1-A592-0BCE84156F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877888"/>
            <a:ext cx="8207375" cy="0"/>
          </a:xfrm>
          <a:prstGeom prst="line">
            <a:avLst/>
          </a:prstGeom>
          <a:noFill/>
          <a:ln w="6350">
            <a:solidFill>
              <a:srgbClr val="D2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510B01-9231-4EA1-BFCA-42862A2BAE9C}"/>
              </a:ext>
            </a:extLst>
          </p:cNvPr>
          <p:cNvCxnSpPr/>
          <p:nvPr userDrawn="1"/>
        </p:nvCxnSpPr>
        <p:spPr>
          <a:xfrm>
            <a:off x="0" y="6415088"/>
            <a:ext cx="6948488" cy="0"/>
          </a:xfrm>
          <a:prstGeom prst="line">
            <a:avLst/>
          </a:prstGeom>
          <a:ln>
            <a:solidFill>
              <a:srgbClr val="D2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4" name="Picture 7" descr="association-of-ringing-teachers-transparent.eps">
            <a:extLst>
              <a:ext uri="{FF2B5EF4-FFF2-40B4-BE49-F238E27FC236}">
                <a16:creationId xmlns:a16="http://schemas.microsoft.com/office/drawing/2014/main" id="{872C84D5-BA6F-4401-95C9-ED5D7C3C3B1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6178550"/>
            <a:ext cx="155098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13D4A9B-1FB0-4EA2-BE50-CB7CF3A685D0}"/>
              </a:ext>
            </a:extLst>
          </p:cNvPr>
          <p:cNvSpPr txBox="1">
            <a:spLocks/>
          </p:cNvSpPr>
          <p:nvPr userDrawn="1"/>
        </p:nvSpPr>
        <p:spPr>
          <a:xfrm>
            <a:off x="7115175" y="6223000"/>
            <a:ext cx="465138" cy="365125"/>
          </a:xfrm>
          <a:prstGeom prst="rect">
            <a:avLst/>
          </a:prstGeom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6A3454-F709-4B06-BB88-7087AEF7CA63}" type="slidenum">
              <a:rPr lang="en-AU" altLang="en-US" sz="1200">
                <a:solidFill>
                  <a:srgbClr val="D20000"/>
                </a:solidFill>
              </a:rPr>
              <a:pPr eaLnBrk="1" hangingPunct="1"/>
              <a:t>‹#›</a:t>
            </a:fld>
            <a:endParaRPr lang="en-AU" altLang="en-US" sz="1200">
              <a:solidFill>
                <a:srgbClr val="D2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69" r:id="rId2"/>
    <p:sldLayoutId id="2147484070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spc="-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180975" indent="-180975" algn="l" defTabSz="973138" rtl="0" eaLnBrk="0" fontAlgn="base" hangingPunct="0">
        <a:lnSpc>
          <a:spcPct val="120000"/>
        </a:lnSpc>
        <a:spcBef>
          <a:spcPct val="6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177800" algn="l" defTabSz="973138" rtl="0" eaLnBrk="0" fontAlgn="base" hangingPunct="0">
        <a:lnSpc>
          <a:spcPct val="120000"/>
        </a:lnSpc>
        <a:spcBef>
          <a:spcPct val="60000"/>
        </a:spcBef>
        <a:spcAft>
          <a:spcPct val="0"/>
        </a:spcAft>
        <a:buClr>
          <a:schemeClr val="tx1"/>
        </a:buClr>
        <a:buSzPct val="80000"/>
        <a:buFont typeface="Helvetica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2pPr>
      <a:lvl3pPr marL="946150" indent="-228600" algn="l" defTabSz="973138" rtl="0" eaLnBrk="0" fontAlgn="base" hangingPunct="0">
        <a:lnSpc>
          <a:spcPct val="120000"/>
        </a:lnSpc>
        <a:spcBef>
          <a:spcPct val="6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3pPr>
      <a:lvl4pPr marL="1198563" indent="-228600" algn="l" defTabSz="97313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SzPct val="80000"/>
        <a:buFont typeface="Helvetica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4pPr>
      <a:lvl5pPr marL="1889125" indent="-228600" algn="l" defTabSz="97313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</a:defRPr>
      </a:lvl5pPr>
      <a:lvl6pPr marL="2346325" indent="-228600" algn="l" defTabSz="973138" rtl="0" fontAlgn="base">
        <a:lnSpc>
          <a:spcPct val="90000"/>
        </a:lnSpc>
        <a:spcBef>
          <a:spcPct val="60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6pPr>
      <a:lvl7pPr marL="2803525" indent="-228600" algn="l" defTabSz="973138" rtl="0" fontAlgn="base">
        <a:lnSpc>
          <a:spcPct val="90000"/>
        </a:lnSpc>
        <a:spcBef>
          <a:spcPct val="60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7pPr>
      <a:lvl8pPr marL="3260725" indent="-228600" algn="l" defTabSz="973138" rtl="0" fontAlgn="base">
        <a:lnSpc>
          <a:spcPct val="90000"/>
        </a:lnSpc>
        <a:spcBef>
          <a:spcPct val="60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8pPr>
      <a:lvl9pPr marL="3717925" indent="-228600" algn="l" defTabSz="973138" rtl="0" fontAlgn="base">
        <a:lnSpc>
          <a:spcPct val="90000"/>
        </a:lnSpc>
        <a:spcBef>
          <a:spcPct val="60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7D299954-488E-429E-8243-7BC09F13D1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4450"/>
            <a:ext cx="82073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D3C0AD59-95D6-4C8F-B2B4-1D9D0BCE34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68313" y="1125538"/>
            <a:ext cx="82073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3076" name="Line 11">
            <a:extLst>
              <a:ext uri="{FF2B5EF4-FFF2-40B4-BE49-F238E27FC236}">
                <a16:creationId xmlns:a16="http://schemas.microsoft.com/office/drawing/2014/main" id="{7979CE11-7CFC-48C8-A47F-8D33ECD2C5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877888"/>
            <a:ext cx="8207375" cy="0"/>
          </a:xfrm>
          <a:prstGeom prst="line">
            <a:avLst/>
          </a:prstGeom>
          <a:noFill/>
          <a:ln w="6350">
            <a:solidFill>
              <a:srgbClr val="D2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26C775-5026-4719-98C8-2DABF0CF0FE7}"/>
              </a:ext>
            </a:extLst>
          </p:cNvPr>
          <p:cNvCxnSpPr/>
          <p:nvPr userDrawn="1"/>
        </p:nvCxnSpPr>
        <p:spPr>
          <a:xfrm>
            <a:off x="0" y="6415088"/>
            <a:ext cx="6948488" cy="0"/>
          </a:xfrm>
          <a:prstGeom prst="line">
            <a:avLst/>
          </a:prstGeom>
          <a:ln>
            <a:solidFill>
              <a:srgbClr val="D2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8" name="Picture 8" descr="association-of-ringing-teachers-transparent.eps">
            <a:extLst>
              <a:ext uri="{FF2B5EF4-FFF2-40B4-BE49-F238E27FC236}">
                <a16:creationId xmlns:a16="http://schemas.microsoft.com/office/drawing/2014/main" id="{974F3E67-61C5-4FB1-A6E3-A4F2C25DEA3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6178550"/>
            <a:ext cx="155098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AA534E7-F169-4F0B-A9B3-D7EC165F3AC1}"/>
              </a:ext>
            </a:extLst>
          </p:cNvPr>
          <p:cNvSpPr txBox="1">
            <a:spLocks/>
          </p:cNvSpPr>
          <p:nvPr userDrawn="1"/>
        </p:nvSpPr>
        <p:spPr>
          <a:xfrm>
            <a:off x="7115175" y="6223000"/>
            <a:ext cx="465138" cy="365125"/>
          </a:xfrm>
          <a:prstGeom prst="rect">
            <a:avLst/>
          </a:prstGeom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C4CEBE-024B-4F88-A176-DDBFC3E1054A}" type="slidenum">
              <a:rPr lang="en-AU" altLang="en-US" sz="1200">
                <a:solidFill>
                  <a:srgbClr val="D20000"/>
                </a:solidFill>
              </a:rPr>
              <a:pPr eaLnBrk="1" hangingPunct="1"/>
              <a:t>‹#›</a:t>
            </a:fld>
            <a:endParaRPr lang="en-AU" altLang="en-US" sz="1200">
              <a:solidFill>
                <a:srgbClr val="D2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8" r:id="rId2"/>
    <p:sldLayoutId id="2147484072" r:id="rId3"/>
    <p:sldLayoutId id="2147484079" r:id="rId4"/>
    <p:sldLayoutId id="2147484073" r:id="rId5"/>
    <p:sldLayoutId id="2147484074" r:id="rId6"/>
    <p:sldLayoutId id="2147484075" r:id="rId7"/>
    <p:sldLayoutId id="2147484076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spc="-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algn="l" defTabSz="973138" rtl="0" eaLnBrk="0" fontAlgn="base" hangingPunct="0">
        <a:lnSpc>
          <a:spcPct val="120000"/>
        </a:lnSpc>
        <a:spcBef>
          <a:spcPct val="120000"/>
        </a:spcBef>
        <a:spcAft>
          <a:spcPct val="0"/>
        </a:spcAft>
        <a:buClr>
          <a:schemeClr val="accent1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73138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2pPr>
      <a:lvl3pPr marL="355600" indent="-177800" algn="l" defTabSz="973138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tx2"/>
        </a:buClr>
        <a:buSzPct val="80000"/>
        <a:buFont typeface="Arial" panose="020B0604020202020204" pitchFamily="34" charset="0"/>
        <a:buChar char="–"/>
        <a:defRPr lang="en-GB" sz="1600" dirty="0">
          <a:solidFill>
            <a:schemeClr val="tx1"/>
          </a:solidFill>
          <a:latin typeface="+mn-lt"/>
        </a:defRPr>
      </a:lvl3pPr>
      <a:lvl4pPr marL="539750" indent="-177800" algn="l" defTabSz="973138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GB" sz="1600" dirty="0">
          <a:solidFill>
            <a:schemeClr val="tx1"/>
          </a:solidFill>
          <a:latin typeface="+mn-lt"/>
        </a:defRPr>
      </a:lvl4pPr>
      <a:lvl5pPr marL="717550" indent="-177800" algn="l" defTabSz="973138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SzPct val="8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147763" indent="-227013" algn="l" defTabSz="973138" rtl="0" fontAlgn="base">
        <a:lnSpc>
          <a:spcPct val="90000"/>
        </a:lnSpc>
        <a:spcBef>
          <a:spcPct val="15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6pPr>
      <a:lvl7pPr marL="1604963" indent="-227013" algn="l" defTabSz="973138" rtl="0" fontAlgn="base">
        <a:lnSpc>
          <a:spcPct val="90000"/>
        </a:lnSpc>
        <a:spcBef>
          <a:spcPct val="15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7pPr>
      <a:lvl8pPr marL="2062163" indent="-227013" algn="l" defTabSz="973138" rtl="0" fontAlgn="base">
        <a:lnSpc>
          <a:spcPct val="90000"/>
        </a:lnSpc>
        <a:spcBef>
          <a:spcPct val="15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8pPr>
      <a:lvl9pPr marL="2519363" indent="-227013" algn="l" defTabSz="973138" rtl="0" fontAlgn="base">
        <a:lnSpc>
          <a:spcPct val="90000"/>
        </a:lnSpc>
        <a:spcBef>
          <a:spcPct val="15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6BBEF-D749-416A-8DC5-2FAD61FE8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843" y="3429000"/>
            <a:ext cx="6080125" cy="522287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dirty="0"/>
              <a:t>Plain Hunt Explained</a:t>
            </a:r>
          </a:p>
        </p:txBody>
      </p:sp>
      <p:sp>
        <p:nvSpPr>
          <p:cNvPr id="7172" name="Subtitle 2">
            <a:extLst>
              <a:ext uri="{FF2B5EF4-FFF2-40B4-BE49-F238E27FC236}">
                <a16:creationId xmlns:a16="http://schemas.microsoft.com/office/drawing/2014/main" id="{F0C9FEA2-74C9-4213-B24F-6B75D55047D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70843" y="4293096"/>
            <a:ext cx="6080125" cy="357188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800" dirty="0"/>
              <a:t>Learning the Ropes – Level 3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5A1B0A1-DE57-4442-93D3-B92CEC72D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 anchorCtr="0"/>
          <a:lstStyle/>
          <a:p>
            <a:pPr>
              <a:defRPr/>
            </a:pPr>
            <a:r>
              <a:rPr lang="en-GB" sz="2800" dirty="0"/>
              <a:t>Ringing quicker</a:t>
            </a:r>
            <a:endParaRPr lang="en-US" sz="2800" dirty="0"/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B00DA88B-5ECE-4625-8D07-AB78030689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16000"/>
            <a:ext cx="8207375" cy="4751387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8000" dirty="0"/>
              <a:t>1 2 3 </a:t>
            </a:r>
            <a:r>
              <a:rPr lang="en-GB" altLang="en-US" sz="8000" dirty="0">
                <a:solidFill>
                  <a:srgbClr val="003399"/>
                </a:solidFill>
              </a:rPr>
              <a:t>4</a:t>
            </a:r>
            <a:r>
              <a:rPr lang="en-GB" altLang="en-US" sz="8000" dirty="0"/>
              <a:t> </a:t>
            </a:r>
            <a:r>
              <a:rPr lang="en-GB" altLang="en-US" sz="8000" dirty="0">
                <a:solidFill>
                  <a:srgbClr val="8499A5"/>
                </a:solidFill>
              </a:rPr>
              <a:t>5</a:t>
            </a:r>
            <a:r>
              <a:rPr lang="en-GB" altLang="en-US" sz="8000" dirty="0"/>
              <a:t> </a:t>
            </a:r>
            <a:r>
              <a:rPr lang="en-GB" altLang="en-US" sz="8000" dirty="0">
                <a:solidFill>
                  <a:srgbClr val="8499A5"/>
                </a:solidFill>
              </a:rPr>
              <a:t>6</a:t>
            </a:r>
            <a:br>
              <a:rPr lang="en-GB" altLang="en-US" sz="8000" dirty="0"/>
            </a:br>
            <a:r>
              <a:rPr lang="en-GB" altLang="en-US" sz="8000" dirty="0">
                <a:solidFill>
                  <a:srgbClr val="8499A5"/>
                </a:solidFill>
              </a:rPr>
              <a:t>1</a:t>
            </a:r>
            <a:r>
              <a:rPr lang="en-GB" altLang="en-US" sz="8000" dirty="0"/>
              <a:t> </a:t>
            </a:r>
            <a:r>
              <a:rPr lang="en-GB" altLang="en-US" sz="8000" dirty="0">
                <a:solidFill>
                  <a:srgbClr val="8499A5"/>
                </a:solidFill>
              </a:rPr>
              <a:t>2</a:t>
            </a:r>
            <a:r>
              <a:rPr lang="en-GB" altLang="en-US" sz="8000" dirty="0"/>
              <a:t> </a:t>
            </a:r>
            <a:r>
              <a:rPr lang="en-GB" altLang="en-US" sz="8000" dirty="0">
                <a:solidFill>
                  <a:srgbClr val="003399"/>
                </a:solidFill>
              </a:rPr>
              <a:t>4</a:t>
            </a:r>
            <a:r>
              <a:rPr lang="en-GB" altLang="en-US" sz="8000" dirty="0"/>
              <a:t> 3 5 6 </a:t>
            </a:r>
          </a:p>
        </p:txBody>
      </p:sp>
      <p:sp>
        <p:nvSpPr>
          <p:cNvPr id="16388" name="Text Box 6">
            <a:extLst>
              <a:ext uri="{FF2B5EF4-FFF2-40B4-BE49-F238E27FC236}">
                <a16:creationId xmlns:a16="http://schemas.microsoft.com/office/drawing/2014/main" id="{5E7F76FC-6A0E-47E1-88D4-FDC6227DD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1125538"/>
            <a:ext cx="1511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dirty="0"/>
              <a:t>Front</a:t>
            </a:r>
          </a:p>
        </p:txBody>
      </p:sp>
      <p:sp>
        <p:nvSpPr>
          <p:cNvPr id="16389" name="Text Box 7">
            <a:extLst>
              <a:ext uri="{FF2B5EF4-FFF2-40B4-BE49-F238E27FC236}">
                <a16:creationId xmlns:a16="http://schemas.microsoft.com/office/drawing/2014/main" id="{AE8FC14F-F10B-4F77-A51D-D19B0A621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336" y="1125538"/>
            <a:ext cx="1126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2400" b="1" dirty="0"/>
              <a:t>Back</a:t>
            </a:r>
          </a:p>
        </p:txBody>
      </p:sp>
      <p:sp>
        <p:nvSpPr>
          <p:cNvPr id="16391" name="Text Box 11">
            <a:extLst>
              <a:ext uri="{FF2B5EF4-FFF2-40B4-BE49-F238E27FC236}">
                <a16:creationId xmlns:a16="http://schemas.microsoft.com/office/drawing/2014/main" id="{8700D501-CF00-4FAE-9F55-14CCC1660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656" y="4212000"/>
            <a:ext cx="48246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 b="1" dirty="0"/>
              <a:t>Quick – down – hunts in</a:t>
            </a:r>
          </a:p>
        </p:txBody>
      </p:sp>
      <p:sp>
        <p:nvSpPr>
          <p:cNvPr id="16392" name="Text Box 12">
            <a:extLst>
              <a:ext uri="{FF2B5EF4-FFF2-40B4-BE49-F238E27FC236}">
                <a16:creationId xmlns:a16="http://schemas.microsoft.com/office/drawing/2014/main" id="{7F78F1D0-9129-4854-9EAF-2910AD42D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90" y="2958043"/>
            <a:ext cx="1371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dirty="0"/>
              <a:t>Treble leads</a:t>
            </a:r>
          </a:p>
        </p:txBody>
      </p:sp>
      <p:sp>
        <p:nvSpPr>
          <p:cNvPr id="16393" name="Line 13">
            <a:extLst>
              <a:ext uri="{FF2B5EF4-FFF2-40B4-BE49-F238E27FC236}">
                <a16:creationId xmlns:a16="http://schemas.microsoft.com/office/drawing/2014/main" id="{4BB90933-15AB-4653-889A-53C5F36967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5656" y="3380487"/>
            <a:ext cx="720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4" name="Text Box 14">
            <a:extLst>
              <a:ext uri="{FF2B5EF4-FFF2-40B4-BE49-F238E27FC236}">
                <a16:creationId xmlns:a16="http://schemas.microsoft.com/office/drawing/2014/main" id="{D046F0E3-BD9F-4836-A9F9-D9D819069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0117" y="3102059"/>
            <a:ext cx="18031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2400" dirty="0"/>
              <a:t>Tenor covers/lies</a:t>
            </a:r>
          </a:p>
        </p:txBody>
      </p:sp>
      <p:sp>
        <p:nvSpPr>
          <p:cNvPr id="16395" name="Line 15">
            <a:extLst>
              <a:ext uri="{FF2B5EF4-FFF2-40B4-BE49-F238E27FC236}">
                <a16:creationId xmlns:a16="http://schemas.microsoft.com/office/drawing/2014/main" id="{7057D316-7750-4F62-BAC1-D391BD829D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20272" y="3380487"/>
            <a:ext cx="7207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9" name="Line 19">
            <a:extLst>
              <a:ext uri="{FF2B5EF4-FFF2-40B4-BE49-F238E27FC236}">
                <a16:creationId xmlns:a16="http://schemas.microsoft.com/office/drawing/2014/main" id="{ED768982-52B6-4A95-98B1-65967CFFE8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5975" y="2217665"/>
            <a:ext cx="468213" cy="635271"/>
          </a:xfrm>
          <a:prstGeom prst="line">
            <a:avLst/>
          </a:prstGeom>
          <a:noFill/>
          <a:ln w="3175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00" name="Text Box 20">
            <a:extLst>
              <a:ext uri="{FF2B5EF4-FFF2-40B4-BE49-F238E27FC236}">
                <a16:creationId xmlns:a16="http://schemas.microsoft.com/office/drawing/2014/main" id="{6C5242E5-7994-4870-A569-9083239FB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5148000"/>
            <a:ext cx="84241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GB" altLang="en-US" sz="2400" dirty="0"/>
              <a:t>When a bell moves down a place it has to ring more quickly, allowing 4 blows to be rung before striking in the new place.</a:t>
            </a:r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F4A70466-80DF-4A44-A485-704714A7EFA6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2489835" y="4788000"/>
            <a:ext cx="4248150" cy="0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CFD80D6D-D47D-45D5-AA99-5C0BE2C501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000" y="43200"/>
            <a:ext cx="8207375" cy="739775"/>
          </a:xfrm>
        </p:spPr>
        <p:txBody>
          <a:bodyPr anchor="ctr" anchorCtr="0"/>
          <a:lstStyle/>
          <a:p>
            <a:pPr>
              <a:defRPr/>
            </a:pPr>
            <a:r>
              <a:rPr lang="en-GB" sz="2800" dirty="0"/>
              <a:t>Hunting up to the back  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6CEEF0AD-DFD6-4062-B2B7-F90808FE2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781300"/>
            <a:ext cx="2592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7418" name="Text Box 14">
            <a:extLst>
              <a:ext uri="{FF2B5EF4-FFF2-40B4-BE49-F238E27FC236}">
                <a16:creationId xmlns:a16="http://schemas.microsoft.com/office/drawing/2014/main" id="{E2183ECB-F747-47B3-B240-37D90ED0F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61" y="1116000"/>
            <a:ext cx="5185259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GB" altLang="en-US" sz="2400" dirty="0"/>
              <a:t>The bells going out to the back all have to ring more slowly.</a:t>
            </a:r>
          </a:p>
          <a:p>
            <a:pPr eaLnBrk="1" hangingPunct="1">
              <a:spcBef>
                <a:spcPts val="1200"/>
              </a:spcBef>
            </a:pPr>
            <a:r>
              <a:rPr lang="en-GB" altLang="en-US" sz="2400" dirty="0"/>
              <a:t>Ringing slower jargon:</a:t>
            </a:r>
          </a:p>
          <a:p>
            <a:pPr marL="342900" indent="-34290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Hunt up </a:t>
            </a:r>
          </a:p>
          <a:p>
            <a:pPr marL="342900" indent="-34290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Run out </a:t>
            </a:r>
          </a:p>
          <a:p>
            <a:pPr marL="342900" indent="-34290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Slow </a:t>
            </a:r>
          </a:p>
          <a:p>
            <a:pPr marL="342900" indent="-34290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Up to the back   </a:t>
            </a:r>
          </a:p>
          <a:p>
            <a:pPr eaLnBrk="1" hangingPunct="1">
              <a:spcBef>
                <a:spcPts val="1200"/>
              </a:spcBef>
            </a:pPr>
            <a:endParaRPr lang="en-GB" alt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35086D-82FB-468B-BB59-94F91A124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000" y="972000"/>
            <a:ext cx="3240000" cy="497711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4D31F0-EBBC-4CF1-ABE4-C88E9852548D}"/>
              </a:ext>
            </a:extLst>
          </p:cNvPr>
          <p:cNvCxnSpPr>
            <a:cxnSpLocks/>
          </p:cNvCxnSpPr>
          <p:nvPr/>
        </p:nvCxnSpPr>
        <p:spPr>
          <a:xfrm>
            <a:off x="6660232" y="1412776"/>
            <a:ext cx="1620000" cy="1620000"/>
          </a:xfrm>
          <a:prstGeom prst="line">
            <a:avLst/>
          </a:prstGeom>
          <a:ln w="63500">
            <a:solidFill>
              <a:srgbClr val="FF0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A059653-378C-4E56-AE48-E7634A0F9C46}"/>
              </a:ext>
            </a:extLst>
          </p:cNvPr>
          <p:cNvCxnSpPr>
            <a:cxnSpLocks/>
          </p:cNvCxnSpPr>
          <p:nvPr/>
        </p:nvCxnSpPr>
        <p:spPr>
          <a:xfrm>
            <a:off x="6660000" y="2239296"/>
            <a:ext cx="1620000" cy="1620000"/>
          </a:xfrm>
          <a:prstGeom prst="line">
            <a:avLst/>
          </a:prstGeom>
          <a:ln w="63500">
            <a:solidFill>
              <a:srgbClr val="5C5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D4E84D7-6413-4CD5-A517-DD724A440E8D}"/>
              </a:ext>
            </a:extLst>
          </p:cNvPr>
          <p:cNvCxnSpPr>
            <a:cxnSpLocks/>
          </p:cNvCxnSpPr>
          <p:nvPr/>
        </p:nvCxnSpPr>
        <p:spPr>
          <a:xfrm>
            <a:off x="6660000" y="3033136"/>
            <a:ext cx="1620000" cy="1620000"/>
          </a:xfrm>
          <a:prstGeom prst="line">
            <a:avLst/>
          </a:prstGeom>
          <a:ln w="63500">
            <a:solidFill>
              <a:srgbClr val="FF78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4E5C2F2-5B17-4BE9-BE38-BBB5D1859201}"/>
              </a:ext>
            </a:extLst>
          </p:cNvPr>
          <p:cNvCxnSpPr>
            <a:cxnSpLocks/>
          </p:cNvCxnSpPr>
          <p:nvPr/>
        </p:nvCxnSpPr>
        <p:spPr>
          <a:xfrm>
            <a:off x="6660000" y="3916035"/>
            <a:ext cx="1620000" cy="1620000"/>
          </a:xfrm>
          <a:prstGeom prst="line">
            <a:avLst/>
          </a:prstGeom>
          <a:ln w="63500">
            <a:solidFill>
              <a:srgbClr val="FF4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C6801C2-832A-47FB-99A2-4BC879B706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 anchorCtr="0"/>
          <a:lstStyle/>
          <a:p>
            <a:pPr>
              <a:defRPr/>
            </a:pPr>
            <a:r>
              <a:rPr lang="en-GB" sz="2800" dirty="0"/>
              <a:t>Hunting down to the lead/front 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A8C2D950-6B8D-4857-822A-C4DB21F77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781300"/>
            <a:ext cx="2592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66" name="Text Box 13">
            <a:extLst>
              <a:ext uri="{FF2B5EF4-FFF2-40B4-BE49-F238E27FC236}">
                <a16:creationId xmlns:a16="http://schemas.microsoft.com/office/drawing/2014/main" id="{BDAFE739-649B-474A-AB69-2A576D98C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000" y="1116000"/>
            <a:ext cx="4889041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GB" altLang="en-US" sz="2400" dirty="0"/>
              <a:t>The bells going down to the front all have to ring more quickly.</a:t>
            </a:r>
          </a:p>
          <a:p>
            <a:pPr eaLnBrk="1" hangingPunct="1">
              <a:spcBef>
                <a:spcPts val="1200"/>
              </a:spcBef>
            </a:pPr>
            <a:r>
              <a:rPr lang="en-GB" altLang="en-US" sz="2400" dirty="0"/>
              <a:t>Ringing quicker jargon:</a:t>
            </a:r>
          </a:p>
          <a:p>
            <a:pPr marL="342900" indent="-34290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Hunt down </a:t>
            </a:r>
          </a:p>
          <a:p>
            <a:pPr marL="342900" indent="-34290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Run in</a:t>
            </a:r>
          </a:p>
          <a:p>
            <a:pPr marL="342900" indent="-34290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Down </a:t>
            </a:r>
          </a:p>
          <a:p>
            <a:pPr marL="342900" indent="-34290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Down to the front </a:t>
            </a:r>
          </a:p>
          <a:p>
            <a:pPr eaLnBrk="1" hangingPunct="1">
              <a:spcBef>
                <a:spcPct val="50000"/>
              </a:spcBef>
            </a:pPr>
            <a:endParaRPr lang="en-GB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7A1029-F0FE-4C15-9A70-84F9B8BA9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000" y="972000"/>
            <a:ext cx="3240000" cy="497711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453945-1C5C-4DB9-8935-DFEA6127F689}"/>
              </a:ext>
            </a:extLst>
          </p:cNvPr>
          <p:cNvCxnSpPr>
            <a:cxnSpLocks/>
          </p:cNvCxnSpPr>
          <p:nvPr/>
        </p:nvCxnSpPr>
        <p:spPr>
          <a:xfrm flipV="1">
            <a:off x="6660232" y="3429000"/>
            <a:ext cx="1620000" cy="1620000"/>
          </a:xfrm>
          <a:prstGeom prst="line">
            <a:avLst/>
          </a:prstGeom>
          <a:ln w="63500">
            <a:solidFill>
              <a:srgbClr val="FF0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FF5B50-3601-4E35-A701-E106EBBA41BA}"/>
              </a:ext>
            </a:extLst>
          </p:cNvPr>
          <p:cNvCxnSpPr>
            <a:cxnSpLocks/>
          </p:cNvCxnSpPr>
          <p:nvPr/>
        </p:nvCxnSpPr>
        <p:spPr>
          <a:xfrm flipV="1">
            <a:off x="6660000" y="1404000"/>
            <a:ext cx="1260000" cy="1260000"/>
          </a:xfrm>
          <a:prstGeom prst="line">
            <a:avLst/>
          </a:prstGeom>
          <a:ln w="63500">
            <a:solidFill>
              <a:srgbClr val="FF76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06DDA00-D667-4F1C-A113-B3F4F094280C}"/>
              </a:ext>
            </a:extLst>
          </p:cNvPr>
          <p:cNvCxnSpPr>
            <a:cxnSpLocks/>
          </p:cNvCxnSpPr>
          <p:nvPr/>
        </p:nvCxnSpPr>
        <p:spPr>
          <a:xfrm flipV="1">
            <a:off x="6660000" y="2681397"/>
            <a:ext cx="1620000" cy="1620000"/>
          </a:xfrm>
          <a:prstGeom prst="line">
            <a:avLst/>
          </a:prstGeom>
          <a:ln w="63500">
            <a:solidFill>
              <a:srgbClr val="04F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7109254-BB87-497F-9BC3-95F3C262CECA}"/>
              </a:ext>
            </a:extLst>
          </p:cNvPr>
          <p:cNvCxnSpPr>
            <a:cxnSpLocks/>
          </p:cNvCxnSpPr>
          <p:nvPr/>
        </p:nvCxnSpPr>
        <p:spPr>
          <a:xfrm flipV="1">
            <a:off x="6660000" y="1836000"/>
            <a:ext cx="1620000" cy="1620000"/>
          </a:xfrm>
          <a:prstGeom prst="line">
            <a:avLst/>
          </a:prstGeom>
          <a:ln w="63500">
            <a:solidFill>
              <a:srgbClr val="FF0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B5842D4-3DD1-4122-8BE9-06996DC227A9}"/>
              </a:ext>
            </a:extLst>
          </p:cNvPr>
          <p:cNvCxnSpPr>
            <a:cxnSpLocks/>
          </p:cNvCxnSpPr>
          <p:nvPr/>
        </p:nvCxnSpPr>
        <p:spPr>
          <a:xfrm flipV="1">
            <a:off x="7020272" y="4250192"/>
            <a:ext cx="1260000" cy="1260000"/>
          </a:xfrm>
          <a:prstGeom prst="line">
            <a:avLst/>
          </a:prstGeom>
          <a:ln w="63500">
            <a:solidFill>
              <a:srgbClr val="1E1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F60F939C-DA92-49A1-A3C7-019B89135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967442"/>
            <a:ext cx="3240000" cy="497711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E1FF5F7-31A6-4EF0-9999-BD1574FD20F0}"/>
              </a:ext>
            </a:extLst>
          </p:cNvPr>
          <p:cNvCxnSpPr>
            <a:cxnSpLocks/>
          </p:cNvCxnSpPr>
          <p:nvPr/>
        </p:nvCxnSpPr>
        <p:spPr>
          <a:xfrm flipV="1">
            <a:off x="6660000" y="3456000"/>
            <a:ext cx="1620000" cy="1620000"/>
          </a:xfrm>
          <a:prstGeom prst="line">
            <a:avLst/>
          </a:prstGeom>
          <a:ln w="63500">
            <a:solidFill>
              <a:srgbClr val="FF0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825754D-0B2A-4D8E-8931-112C7D13EE8A}"/>
              </a:ext>
            </a:extLst>
          </p:cNvPr>
          <p:cNvCxnSpPr>
            <a:cxnSpLocks/>
          </p:cNvCxnSpPr>
          <p:nvPr/>
        </p:nvCxnSpPr>
        <p:spPr>
          <a:xfrm flipV="1">
            <a:off x="6660000" y="2643721"/>
            <a:ext cx="1620000" cy="1620000"/>
          </a:xfrm>
          <a:prstGeom prst="line">
            <a:avLst/>
          </a:prstGeom>
          <a:ln w="63500">
            <a:solidFill>
              <a:srgbClr val="04F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396A53C-E9A1-460D-B055-CCEB67A4C2D2}"/>
              </a:ext>
            </a:extLst>
          </p:cNvPr>
          <p:cNvCxnSpPr>
            <a:cxnSpLocks/>
          </p:cNvCxnSpPr>
          <p:nvPr/>
        </p:nvCxnSpPr>
        <p:spPr>
          <a:xfrm flipV="1">
            <a:off x="6660000" y="1844397"/>
            <a:ext cx="1620000" cy="1620000"/>
          </a:xfrm>
          <a:prstGeom prst="line">
            <a:avLst/>
          </a:prstGeom>
          <a:ln w="63500">
            <a:solidFill>
              <a:srgbClr val="FF0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754466C-3113-4298-91E7-D621081B56E1}"/>
              </a:ext>
            </a:extLst>
          </p:cNvPr>
          <p:cNvCxnSpPr>
            <a:cxnSpLocks/>
          </p:cNvCxnSpPr>
          <p:nvPr/>
        </p:nvCxnSpPr>
        <p:spPr>
          <a:xfrm flipV="1">
            <a:off x="7038272" y="4268192"/>
            <a:ext cx="1224000" cy="1224000"/>
          </a:xfrm>
          <a:prstGeom prst="line">
            <a:avLst/>
          </a:prstGeom>
          <a:ln w="63500">
            <a:solidFill>
              <a:srgbClr val="1E1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25AEE97-9722-4B48-BD41-F12CEF6F9A24}"/>
              </a:ext>
            </a:extLst>
          </p:cNvPr>
          <p:cNvCxnSpPr>
            <a:cxnSpLocks/>
          </p:cNvCxnSpPr>
          <p:nvPr/>
        </p:nvCxnSpPr>
        <p:spPr>
          <a:xfrm flipV="1">
            <a:off x="6660000" y="1423519"/>
            <a:ext cx="1224000" cy="1224000"/>
          </a:xfrm>
          <a:prstGeom prst="line">
            <a:avLst/>
          </a:prstGeom>
          <a:ln w="63500">
            <a:solidFill>
              <a:srgbClr val="FF76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9F6AF67A-C8C0-418E-9AD6-B39C4BFA6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7130" y="76773"/>
            <a:ext cx="8172170" cy="739775"/>
          </a:xfrm>
        </p:spPr>
        <p:txBody>
          <a:bodyPr anchor="ctr" anchorCtr="0"/>
          <a:lstStyle/>
          <a:p>
            <a:pPr>
              <a:defRPr/>
            </a:pPr>
            <a:r>
              <a:rPr lang="en-GB" sz="2800" dirty="0"/>
              <a:t>Leading and lying 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29EB2E08-80B9-4650-B626-104F9CEFF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781300"/>
            <a:ext cx="2592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20" name="Text Box 19">
            <a:extLst>
              <a:ext uri="{FF2B5EF4-FFF2-40B4-BE49-F238E27FC236}">
                <a16:creationId xmlns:a16="http://schemas.microsoft.com/office/drawing/2014/main" id="{8554EAC4-DAE8-4DE5-BB7C-B2827E8B5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000" y="1116000"/>
            <a:ext cx="4878189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When a bell leads at handstroke it must leave an extra space equivalent to one bell striking. This is the open </a:t>
            </a:r>
            <a:r>
              <a:rPr lang="en-GB" altLang="en-US" sz="2400" dirty="0" err="1"/>
              <a:t>handstroke</a:t>
            </a:r>
            <a:r>
              <a:rPr lang="en-GB" altLang="en-US" sz="2400" dirty="0"/>
              <a:t> lead.</a:t>
            </a:r>
          </a:p>
          <a:p>
            <a:pPr marL="342900" indent="-342900" eaLnBrk="1" hangingPunct="1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When leading and lying you have to ring at rounds speed.</a:t>
            </a:r>
          </a:p>
          <a:p>
            <a:pPr eaLnBrk="1" hangingPunct="1">
              <a:spcBef>
                <a:spcPct val="50000"/>
              </a:spcBef>
            </a:pPr>
            <a:endParaRPr lang="en-GB" altLang="en-US" sz="2400" dirty="0"/>
          </a:p>
          <a:p>
            <a:pPr algn="ctr" eaLnBrk="1" hangingPunct="1">
              <a:spcBef>
                <a:spcPct val="50000"/>
              </a:spcBef>
            </a:pPr>
            <a:endParaRPr lang="en-GB" alt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88CE836-87A2-42CF-9431-926BEC926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967442"/>
            <a:ext cx="3240000" cy="497711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A8B86AD-6F1B-4FD3-A7E7-B01277514695}"/>
              </a:ext>
            </a:extLst>
          </p:cNvPr>
          <p:cNvCxnSpPr>
            <a:cxnSpLocks/>
          </p:cNvCxnSpPr>
          <p:nvPr/>
        </p:nvCxnSpPr>
        <p:spPr>
          <a:xfrm>
            <a:off x="6660000" y="2663876"/>
            <a:ext cx="0" cy="468000"/>
          </a:xfrm>
          <a:prstGeom prst="line">
            <a:avLst/>
          </a:prstGeom>
          <a:ln w="63500">
            <a:solidFill>
              <a:srgbClr val="FF76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86ABE6-68E6-4D88-A0A9-72D5E7890737}"/>
              </a:ext>
            </a:extLst>
          </p:cNvPr>
          <p:cNvCxnSpPr>
            <a:cxnSpLocks/>
          </p:cNvCxnSpPr>
          <p:nvPr/>
        </p:nvCxnSpPr>
        <p:spPr>
          <a:xfrm>
            <a:off x="6660000" y="1880776"/>
            <a:ext cx="0" cy="468000"/>
          </a:xfrm>
          <a:prstGeom prst="line">
            <a:avLst/>
          </a:prstGeom>
          <a:ln w="63500">
            <a:solidFill>
              <a:srgbClr val="1E1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A3F5ACC-209A-47FD-B3C2-D9C057C40828}"/>
              </a:ext>
            </a:extLst>
          </p:cNvPr>
          <p:cNvCxnSpPr>
            <a:cxnSpLocks/>
          </p:cNvCxnSpPr>
          <p:nvPr/>
        </p:nvCxnSpPr>
        <p:spPr>
          <a:xfrm>
            <a:off x="6660000" y="4230076"/>
            <a:ext cx="0" cy="468000"/>
          </a:xfrm>
          <a:prstGeom prst="line">
            <a:avLst/>
          </a:prstGeom>
          <a:ln w="63500">
            <a:solidFill>
              <a:srgbClr val="04F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C379D37-B13F-466E-98DA-8D44D9BFC438}"/>
              </a:ext>
            </a:extLst>
          </p:cNvPr>
          <p:cNvCxnSpPr>
            <a:cxnSpLocks/>
          </p:cNvCxnSpPr>
          <p:nvPr/>
        </p:nvCxnSpPr>
        <p:spPr>
          <a:xfrm>
            <a:off x="6660000" y="3446976"/>
            <a:ext cx="0" cy="468000"/>
          </a:xfrm>
          <a:prstGeom prst="line">
            <a:avLst/>
          </a:prstGeom>
          <a:ln w="63500">
            <a:solidFill>
              <a:srgbClr val="FF0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265D84A-70AD-4797-A521-3A1D8C6A5C6E}"/>
              </a:ext>
            </a:extLst>
          </p:cNvPr>
          <p:cNvCxnSpPr>
            <a:cxnSpLocks/>
          </p:cNvCxnSpPr>
          <p:nvPr/>
        </p:nvCxnSpPr>
        <p:spPr>
          <a:xfrm>
            <a:off x="6660000" y="5013176"/>
            <a:ext cx="0" cy="468000"/>
          </a:xfrm>
          <a:prstGeom prst="line">
            <a:avLst/>
          </a:prstGeom>
          <a:ln w="63500">
            <a:solidFill>
              <a:srgbClr val="FF0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77639A0-5F78-4BD0-9E00-3C4CC59D1F77}"/>
              </a:ext>
            </a:extLst>
          </p:cNvPr>
          <p:cNvCxnSpPr>
            <a:cxnSpLocks/>
          </p:cNvCxnSpPr>
          <p:nvPr/>
        </p:nvCxnSpPr>
        <p:spPr>
          <a:xfrm>
            <a:off x="8298000" y="1412776"/>
            <a:ext cx="0" cy="468000"/>
          </a:xfrm>
          <a:prstGeom prst="line">
            <a:avLst/>
          </a:prstGeom>
          <a:ln w="63500">
            <a:solidFill>
              <a:srgbClr val="FF4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139B6D-00C5-4FE1-B425-99B3FA04A18E}"/>
              </a:ext>
            </a:extLst>
          </p:cNvPr>
          <p:cNvCxnSpPr>
            <a:cxnSpLocks/>
          </p:cNvCxnSpPr>
          <p:nvPr/>
        </p:nvCxnSpPr>
        <p:spPr>
          <a:xfrm>
            <a:off x="8298000" y="4548114"/>
            <a:ext cx="0" cy="468000"/>
          </a:xfrm>
          <a:prstGeom prst="line">
            <a:avLst/>
          </a:prstGeom>
          <a:ln w="63500">
            <a:solidFill>
              <a:srgbClr val="FF76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F6A1BC3-F122-4F23-A8AB-0AE403BB6A96}"/>
              </a:ext>
            </a:extLst>
          </p:cNvPr>
          <p:cNvCxnSpPr>
            <a:cxnSpLocks/>
          </p:cNvCxnSpPr>
          <p:nvPr/>
        </p:nvCxnSpPr>
        <p:spPr>
          <a:xfrm>
            <a:off x="8298000" y="2196610"/>
            <a:ext cx="0" cy="468000"/>
          </a:xfrm>
          <a:prstGeom prst="line">
            <a:avLst/>
          </a:prstGeom>
          <a:ln w="63500">
            <a:solidFill>
              <a:srgbClr val="04F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E046D42-7586-40E5-B6A1-9D6A41D015B6}"/>
              </a:ext>
            </a:extLst>
          </p:cNvPr>
          <p:cNvCxnSpPr>
            <a:cxnSpLocks/>
          </p:cNvCxnSpPr>
          <p:nvPr/>
        </p:nvCxnSpPr>
        <p:spPr>
          <a:xfrm>
            <a:off x="8298000" y="2980445"/>
            <a:ext cx="0" cy="468000"/>
          </a:xfrm>
          <a:prstGeom prst="line">
            <a:avLst/>
          </a:prstGeom>
          <a:ln w="63500">
            <a:solidFill>
              <a:srgbClr val="FF0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E47713E-7D57-47A2-97D2-B4B66989A7F7}"/>
              </a:ext>
            </a:extLst>
          </p:cNvPr>
          <p:cNvCxnSpPr>
            <a:cxnSpLocks/>
          </p:cNvCxnSpPr>
          <p:nvPr/>
        </p:nvCxnSpPr>
        <p:spPr>
          <a:xfrm>
            <a:off x="8298000" y="3764279"/>
            <a:ext cx="0" cy="468000"/>
          </a:xfrm>
          <a:prstGeom prst="line">
            <a:avLst/>
          </a:prstGeom>
          <a:ln w="63500">
            <a:solidFill>
              <a:srgbClr val="1E1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B57FB0-1625-4EBD-B2DC-4B4A0D87C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972000"/>
            <a:ext cx="2824930" cy="4968000"/>
          </a:xfrm>
          <a:prstGeom prst="rect">
            <a:avLst/>
          </a:prstGeom>
        </p:spPr>
      </p:pic>
      <p:sp>
        <p:nvSpPr>
          <p:cNvPr id="22530" name="Oval 12">
            <a:extLst>
              <a:ext uri="{FF2B5EF4-FFF2-40B4-BE49-F238E27FC236}">
                <a16:creationId xmlns:a16="http://schemas.microsoft.com/office/drawing/2014/main" id="{EDD6112C-8061-48B8-9500-82494FF58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096" y="3168000"/>
            <a:ext cx="576064" cy="562523"/>
          </a:xfrm>
          <a:prstGeom prst="ellipse">
            <a:avLst/>
          </a:prstGeom>
          <a:noFill/>
          <a:ln w="38100">
            <a:solidFill>
              <a:srgbClr val="FF49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2531" name="Oval 11">
            <a:extLst>
              <a:ext uri="{FF2B5EF4-FFF2-40B4-BE49-F238E27FC236}">
                <a16:creationId xmlns:a16="http://schemas.microsoft.com/office/drawing/2014/main" id="{B83167A1-C8D8-4833-A245-F68060CDF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7885" y="1988840"/>
            <a:ext cx="576486" cy="562523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1806179E-9277-43A3-BFA0-1A37402C27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 anchorCtr="0"/>
          <a:lstStyle/>
          <a:p>
            <a:pPr>
              <a:defRPr/>
            </a:pPr>
            <a:r>
              <a:rPr lang="en-US" sz="2800" dirty="0"/>
              <a:t>Course and after bells</a:t>
            </a:r>
            <a:endParaRPr lang="en-GB" sz="2800" dirty="0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6CEE7575-2CD8-4638-9102-C152AF67B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8000" y="1116000"/>
            <a:ext cx="4823767" cy="3126632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Your </a:t>
            </a:r>
            <a:r>
              <a:rPr lang="en-GB" altLang="en-US" sz="2400" b="1" dirty="0"/>
              <a:t>course bell </a:t>
            </a:r>
            <a:r>
              <a:rPr lang="en-GB" altLang="en-US" sz="2400" dirty="0"/>
              <a:t>is the bell you ring over before you lead.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You take it off the lead.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Your </a:t>
            </a:r>
            <a:r>
              <a:rPr lang="en-GB" altLang="en-US" sz="2400" b="1" dirty="0"/>
              <a:t>after bell </a:t>
            </a:r>
            <a:r>
              <a:rPr lang="en-GB" altLang="en-US" sz="2400" dirty="0"/>
              <a:t>is the bell you ring over in seconds place after leading.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It takes you off the lead.</a:t>
            </a:r>
          </a:p>
          <a:p>
            <a:pPr>
              <a:spcBef>
                <a:spcPts val="0"/>
              </a:spcBef>
            </a:pPr>
            <a:r>
              <a:rPr lang="en-GB" altLang="en-US" sz="1800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>
            <a:extLst>
              <a:ext uri="{FF2B5EF4-FFF2-40B4-BE49-F238E27FC236}">
                <a16:creationId xmlns:a16="http://schemas.microsoft.com/office/drawing/2014/main" id="{3EFC106E-102D-4142-87F9-4FBD751A9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2" y="1809217"/>
            <a:ext cx="8207375" cy="3239566"/>
          </a:xfrm>
        </p:spPr>
        <p:txBody>
          <a:bodyPr/>
          <a:lstStyle/>
          <a:p>
            <a:pPr algn="ctr">
              <a:defRPr/>
            </a:pPr>
            <a:br>
              <a:rPr lang="en-GB" sz="7200" dirty="0"/>
            </a:br>
            <a:r>
              <a:rPr lang="en-GB" sz="3200" b="1" dirty="0"/>
              <a:t>Happy Hunting!</a:t>
            </a:r>
            <a:endParaRPr lang="en-GB" sz="32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10CC20A9-4619-493F-B298-75893F79A1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07375" cy="576064"/>
          </a:xfrm>
        </p:spPr>
        <p:txBody>
          <a:bodyPr anchor="ctr" anchorCtr="0"/>
          <a:lstStyle/>
          <a:p>
            <a:pPr>
              <a:defRPr/>
            </a:pPr>
            <a:r>
              <a:rPr lang="en-GB" sz="2800" dirty="0"/>
              <a:t>New concepts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A23A43AB-EF1D-414D-8CF5-7CA4446E4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00" y="1116000"/>
            <a:ext cx="7685319" cy="288032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Place in the row</a:t>
            </a:r>
          </a:p>
          <a:p>
            <a:pPr marL="457200" indent="-45720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Ringing jargon</a:t>
            </a:r>
          </a:p>
          <a:p>
            <a:pPr marL="457200" indent="-45720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Ringing at different speeds</a:t>
            </a:r>
          </a:p>
          <a:p>
            <a:pPr marL="457200" indent="-45720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Line showing path of a bell</a:t>
            </a:r>
          </a:p>
          <a:p>
            <a:pPr marL="457200" indent="-45720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Open handstroke leads</a:t>
            </a:r>
          </a:p>
          <a:p>
            <a:pPr marL="457200" indent="-45720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Course and after bells</a:t>
            </a:r>
          </a:p>
          <a:p>
            <a:endParaRPr lang="en-GB" altLang="en-US" sz="2000" dirty="0"/>
          </a:p>
          <a:p>
            <a:endParaRPr lang="en-GB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>
            <a:extLst>
              <a:ext uri="{FF2B5EF4-FFF2-40B4-BE49-F238E27FC236}">
                <a16:creationId xmlns:a16="http://schemas.microsoft.com/office/drawing/2014/main" id="{2A103DAF-A330-47F0-A58F-7D03CEC470F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0884" y="116632"/>
            <a:ext cx="8207375" cy="739775"/>
          </a:xfrm>
        </p:spPr>
        <p:txBody>
          <a:bodyPr anchor="ctr" anchorCtr="0"/>
          <a:lstStyle/>
          <a:p>
            <a:pPr>
              <a:defRPr/>
            </a:pPr>
            <a:r>
              <a:rPr lang="en-GB" sz="2800" dirty="0"/>
              <a:t>Place in the row</a:t>
            </a:r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B5D7F120-7D90-41F7-91CE-F4B62C08D9A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8313" y="1116000"/>
            <a:ext cx="8207375" cy="467995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altLang="en-US" sz="2400" dirty="0"/>
              <a:t>In rounds all bells strike in their home place.</a:t>
            </a:r>
          </a:p>
          <a:p>
            <a:pPr algn="ctr">
              <a:spcBef>
                <a:spcPts val="0"/>
              </a:spcBef>
              <a:defRPr/>
            </a:pPr>
            <a:endParaRPr lang="en-GB" altLang="en-US" sz="2400" b="1" dirty="0"/>
          </a:p>
          <a:p>
            <a:pPr algn="ctr">
              <a:spcBef>
                <a:spcPts val="0"/>
              </a:spcBef>
              <a:defRPr/>
            </a:pPr>
            <a:r>
              <a:rPr lang="en-GB" altLang="en-US" sz="2400" b="1" dirty="0"/>
              <a:t>Places</a:t>
            </a:r>
            <a:br>
              <a:rPr lang="en-GB" altLang="en-US" sz="2400" b="1" dirty="0"/>
            </a:br>
            <a:br>
              <a:rPr lang="en-GB" altLang="en-US" sz="2400" dirty="0"/>
            </a:br>
            <a:r>
              <a:rPr lang="en-GB" altLang="en-US" sz="2000" dirty="0"/>
              <a:t> </a:t>
            </a:r>
            <a:r>
              <a:rPr lang="en-GB" altLang="en-US" sz="2400" b="1" dirty="0"/>
              <a:t>Lead  Seconds Thirds  Fourths  Fifths   Sixths</a:t>
            </a:r>
            <a:br>
              <a:rPr lang="en-GB" altLang="en-US" sz="2400" dirty="0"/>
            </a:br>
            <a:r>
              <a:rPr lang="en-GB" altLang="en-US" sz="4800" dirty="0"/>
              <a:t>1     2     3     4     5     6</a:t>
            </a:r>
          </a:p>
          <a:p>
            <a:pPr algn="ctr">
              <a:spcBef>
                <a:spcPts val="0"/>
              </a:spcBef>
              <a:defRPr/>
            </a:pPr>
            <a:r>
              <a:rPr lang="en-GB" altLang="en-US" sz="4800" dirty="0"/>
              <a:t>1     2     3     4     5     6 </a:t>
            </a:r>
            <a:br>
              <a:rPr lang="en-GB" altLang="en-US" sz="4800" dirty="0"/>
            </a:br>
            <a:endParaRPr lang="en-GB" altLang="en-US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4EBE35C-39AF-406B-9C3B-0E4C2FB2AF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 anchorCtr="0"/>
          <a:lstStyle/>
          <a:p>
            <a:pPr>
              <a:defRPr/>
            </a:pPr>
            <a:r>
              <a:rPr lang="en-GB" sz="2800" dirty="0"/>
              <a:t>Place in the row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CC8E43E-57D1-4571-A3D1-D1F1524C2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81" y="1116000"/>
            <a:ext cx="8207375" cy="5453086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altLang="en-US" sz="2400" dirty="0"/>
              <a:t>When bells change order they strike in a different place in the row.  </a:t>
            </a:r>
            <a:br>
              <a:rPr lang="en-GB" altLang="en-US" sz="2000" dirty="0"/>
            </a:br>
            <a:r>
              <a:rPr lang="en-GB" altLang="en-US" sz="2400" dirty="0"/>
              <a:t> </a:t>
            </a:r>
          </a:p>
          <a:p>
            <a:pPr algn="ctr">
              <a:spcBef>
                <a:spcPts val="0"/>
              </a:spcBef>
            </a:pPr>
            <a:r>
              <a:rPr lang="en-GB" altLang="en-US" sz="2400" b="1" dirty="0"/>
              <a:t>Lead  Seconds  Thirds   Fourths  Fifths  Sixths</a:t>
            </a:r>
            <a:endParaRPr lang="en-GB" altLang="en-US" sz="2400" dirty="0"/>
          </a:p>
          <a:p>
            <a:pPr>
              <a:spcBef>
                <a:spcPts val="0"/>
              </a:spcBef>
            </a:pPr>
            <a:r>
              <a:rPr lang="en-GB" altLang="en-US" sz="4800" dirty="0"/>
              <a:t>      1     2     3     4     5    6 </a:t>
            </a:r>
            <a:br>
              <a:rPr lang="en-GB" altLang="en-US" sz="4800" dirty="0"/>
            </a:br>
            <a:r>
              <a:rPr lang="en-GB" altLang="en-US" sz="4800" dirty="0"/>
              <a:t>      2     </a:t>
            </a:r>
            <a:r>
              <a:rPr lang="en-GB" altLang="en-US" sz="4800" dirty="0">
                <a:solidFill>
                  <a:srgbClr val="0000FF"/>
                </a:solidFill>
              </a:rPr>
              <a:t>1</a:t>
            </a:r>
            <a:r>
              <a:rPr lang="en-GB" altLang="en-US" sz="4800" dirty="0">
                <a:solidFill>
                  <a:srgbClr val="003399"/>
                </a:solidFill>
              </a:rPr>
              <a:t>  </a:t>
            </a:r>
            <a:r>
              <a:rPr lang="en-GB" altLang="en-US" sz="4800" dirty="0"/>
              <a:t>   </a:t>
            </a:r>
            <a:r>
              <a:rPr lang="en-GB" altLang="en-US" sz="4800" dirty="0">
                <a:solidFill>
                  <a:srgbClr val="FF0000"/>
                </a:solidFill>
              </a:rPr>
              <a:t>4</a:t>
            </a:r>
            <a:r>
              <a:rPr lang="en-GB" altLang="en-US" sz="4800" dirty="0"/>
              <a:t>     3     5    6</a:t>
            </a:r>
            <a:br>
              <a:rPr lang="en-GB" altLang="en-US" sz="2400" dirty="0"/>
            </a:br>
            <a:br>
              <a:rPr lang="en-GB" altLang="en-US" dirty="0"/>
            </a:br>
            <a:r>
              <a:rPr lang="en-GB" altLang="en-US" sz="2400" dirty="0"/>
              <a:t>The </a:t>
            </a:r>
            <a:r>
              <a:rPr lang="en-GB" altLang="en-US" sz="2400" dirty="0">
                <a:solidFill>
                  <a:srgbClr val="0000FF"/>
                </a:solidFill>
              </a:rPr>
              <a:t>treble </a:t>
            </a:r>
            <a:r>
              <a:rPr lang="en-GB" altLang="en-US" sz="2400" dirty="0"/>
              <a:t>is ringing in </a:t>
            </a:r>
            <a:r>
              <a:rPr lang="en-GB" altLang="en-US" sz="2400" dirty="0">
                <a:solidFill>
                  <a:srgbClr val="0000FF"/>
                </a:solidFill>
              </a:rPr>
              <a:t>seconds </a:t>
            </a:r>
            <a:r>
              <a:rPr lang="en-GB" altLang="en-US" sz="2400" dirty="0"/>
              <a:t>place.</a:t>
            </a:r>
            <a:br>
              <a:rPr lang="en-GB" altLang="en-US" sz="2400" dirty="0"/>
            </a:br>
            <a:r>
              <a:rPr lang="en-GB" altLang="en-US" sz="2400" dirty="0"/>
              <a:t>The </a:t>
            </a:r>
            <a:r>
              <a:rPr lang="en-GB" altLang="en-US" sz="2400" dirty="0">
                <a:solidFill>
                  <a:srgbClr val="FF0000"/>
                </a:solidFill>
              </a:rPr>
              <a:t>4 </a:t>
            </a:r>
            <a:r>
              <a:rPr lang="en-GB" altLang="en-US" sz="2400" dirty="0"/>
              <a:t>is in </a:t>
            </a:r>
            <a:r>
              <a:rPr lang="en-GB" altLang="en-US" sz="2400" dirty="0">
                <a:solidFill>
                  <a:srgbClr val="FF0000"/>
                </a:solidFill>
              </a:rPr>
              <a:t>thirds</a:t>
            </a:r>
            <a:r>
              <a:rPr lang="en-GB" altLang="en-US" sz="2400" dirty="0">
                <a:solidFill>
                  <a:srgbClr val="FF6600"/>
                </a:solidFill>
              </a:rPr>
              <a:t> </a:t>
            </a:r>
            <a:r>
              <a:rPr lang="en-GB" altLang="en-US" sz="2400" dirty="0"/>
              <a:t>place etc.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C27178E-B9D6-48F1-8908-3E269A4AA3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 anchorCtr="0"/>
          <a:lstStyle/>
          <a:p>
            <a:pPr>
              <a:defRPr/>
            </a:pPr>
            <a:r>
              <a:rPr lang="en-GB" sz="2800" dirty="0"/>
              <a:t>Ringing jargon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89E8B500-AD87-435B-8CC3-409135F90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1125538"/>
            <a:ext cx="8207375" cy="4967287"/>
          </a:xfrm>
        </p:spPr>
        <p:txBody>
          <a:bodyPr/>
          <a:lstStyle/>
          <a:p>
            <a:pPr algn="ctr"/>
            <a:r>
              <a:rPr lang="en-GB" altLang="en-US" sz="2400" b="1" dirty="0"/>
              <a:t>1</a:t>
            </a:r>
            <a:r>
              <a:rPr lang="en-GB" altLang="en-US" sz="2400" dirty="0"/>
              <a:t> 2 3 4 5 </a:t>
            </a:r>
            <a:r>
              <a:rPr lang="en-GB" altLang="en-US" sz="2400" b="1" dirty="0"/>
              <a:t>6</a:t>
            </a:r>
            <a:br>
              <a:rPr lang="en-GB" altLang="en-US" sz="2400" dirty="0"/>
            </a:br>
            <a:r>
              <a:rPr lang="en-GB" altLang="en-US" sz="2400" b="1" dirty="0"/>
              <a:t>2</a:t>
            </a:r>
            <a:r>
              <a:rPr lang="en-GB" altLang="en-US" sz="2400" dirty="0"/>
              <a:t> 1 4 3 5 </a:t>
            </a:r>
            <a:r>
              <a:rPr lang="en-GB" altLang="en-US" sz="2400" b="1" dirty="0"/>
              <a:t>6</a:t>
            </a:r>
            <a:br>
              <a:rPr lang="en-GB" altLang="en-US" sz="2400" dirty="0"/>
            </a:br>
            <a:r>
              <a:rPr lang="en-GB" altLang="en-US" sz="2400" b="1" dirty="0"/>
              <a:t>2</a:t>
            </a:r>
            <a:r>
              <a:rPr lang="en-GB" altLang="en-US" sz="2400" dirty="0"/>
              <a:t> 4 1 5 3 </a:t>
            </a:r>
            <a:r>
              <a:rPr lang="en-GB" altLang="en-US" sz="2400" b="1" dirty="0"/>
              <a:t>6</a:t>
            </a:r>
            <a:br>
              <a:rPr lang="en-GB" altLang="en-US" sz="2400" dirty="0"/>
            </a:br>
            <a:r>
              <a:rPr lang="en-GB" altLang="en-US" sz="2400" b="1" dirty="0"/>
              <a:t>4</a:t>
            </a:r>
            <a:r>
              <a:rPr lang="en-GB" altLang="en-US" sz="2400" dirty="0"/>
              <a:t> 2 5 1 3 </a:t>
            </a:r>
            <a:r>
              <a:rPr lang="en-GB" altLang="en-US" sz="2400" b="1" dirty="0"/>
              <a:t>6</a:t>
            </a:r>
            <a:br>
              <a:rPr lang="en-GB" altLang="en-US" sz="2400" dirty="0"/>
            </a:br>
            <a:r>
              <a:rPr lang="en-GB" altLang="en-US" sz="2400" b="1" dirty="0"/>
              <a:t>4</a:t>
            </a:r>
            <a:r>
              <a:rPr lang="en-GB" altLang="en-US" sz="2400" dirty="0"/>
              <a:t> 5 2 3 1 </a:t>
            </a:r>
            <a:r>
              <a:rPr lang="en-GB" altLang="en-US" sz="2400" b="1" dirty="0"/>
              <a:t>6</a:t>
            </a:r>
            <a:br>
              <a:rPr lang="en-GB" altLang="en-US" sz="2400" dirty="0"/>
            </a:br>
            <a:r>
              <a:rPr lang="en-GB" altLang="en-US" sz="2400" b="1" dirty="0"/>
              <a:t>5</a:t>
            </a:r>
            <a:r>
              <a:rPr lang="en-GB" altLang="en-US" sz="2400" dirty="0"/>
              <a:t> 4 3 2 1 </a:t>
            </a:r>
            <a:r>
              <a:rPr lang="en-GB" altLang="en-US" sz="2400" b="1" dirty="0"/>
              <a:t>6</a:t>
            </a:r>
            <a:br>
              <a:rPr lang="en-GB" altLang="en-US" sz="2400" dirty="0"/>
            </a:br>
            <a:r>
              <a:rPr lang="en-GB" altLang="en-US" sz="2400" b="1" dirty="0"/>
              <a:t>5</a:t>
            </a:r>
            <a:r>
              <a:rPr lang="en-GB" altLang="en-US" sz="2400" dirty="0"/>
              <a:t> 3 4 1 2 </a:t>
            </a:r>
            <a:r>
              <a:rPr lang="en-GB" altLang="en-US" sz="2400" b="1" dirty="0"/>
              <a:t>6</a:t>
            </a:r>
            <a:br>
              <a:rPr lang="en-GB" altLang="en-US" sz="2400" dirty="0"/>
            </a:br>
            <a:r>
              <a:rPr lang="en-GB" altLang="en-US" sz="2400" b="1" dirty="0"/>
              <a:t>3</a:t>
            </a:r>
            <a:r>
              <a:rPr lang="en-GB" altLang="en-US" sz="2400" dirty="0"/>
              <a:t> 5 1 4 2 </a:t>
            </a:r>
            <a:r>
              <a:rPr lang="en-GB" altLang="en-US" sz="2400" b="1" dirty="0"/>
              <a:t>6</a:t>
            </a:r>
            <a:br>
              <a:rPr lang="en-GB" altLang="en-US" sz="2400" dirty="0"/>
            </a:br>
            <a:r>
              <a:rPr lang="en-GB" altLang="en-US" sz="2400" b="1" dirty="0"/>
              <a:t>3</a:t>
            </a:r>
            <a:r>
              <a:rPr lang="en-GB" altLang="en-US" sz="2400" dirty="0"/>
              <a:t> 1 5 2 4 </a:t>
            </a:r>
            <a:r>
              <a:rPr lang="en-GB" altLang="en-US" sz="2400" b="1" dirty="0"/>
              <a:t>6</a:t>
            </a:r>
            <a:r>
              <a:rPr lang="en-GB" altLang="en-US" sz="2400" dirty="0"/>
              <a:t> </a:t>
            </a:r>
            <a:br>
              <a:rPr lang="en-GB" altLang="en-US" sz="2400" dirty="0"/>
            </a:br>
            <a:r>
              <a:rPr lang="en-GB" altLang="en-US" sz="2400" b="1" dirty="0"/>
              <a:t>1 </a:t>
            </a:r>
            <a:r>
              <a:rPr lang="en-GB" altLang="en-US" sz="2400" dirty="0"/>
              <a:t>3 2 5 4 </a:t>
            </a:r>
            <a:r>
              <a:rPr lang="en-GB" altLang="en-US" sz="2400" b="1" dirty="0"/>
              <a:t>6</a:t>
            </a:r>
            <a:br>
              <a:rPr lang="en-GB" altLang="en-US" sz="2400" dirty="0"/>
            </a:br>
            <a:r>
              <a:rPr lang="en-GB" altLang="en-US" sz="2400" b="1" dirty="0"/>
              <a:t>1</a:t>
            </a:r>
            <a:r>
              <a:rPr lang="en-GB" altLang="en-US" sz="2400" dirty="0"/>
              <a:t> 2 3 4 5 </a:t>
            </a:r>
            <a:r>
              <a:rPr lang="en-GB" altLang="en-US" sz="2400" b="1" dirty="0"/>
              <a:t>6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48D1E470-5F62-430F-AF38-398B6A579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456" y="1158816"/>
            <a:ext cx="288032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dirty="0"/>
              <a:t>The bell which rings first in the row is in the </a:t>
            </a:r>
            <a:r>
              <a:rPr lang="en-GB" altLang="en-US" sz="2400" i="1" dirty="0"/>
              <a:t>lead.</a:t>
            </a:r>
            <a:endParaRPr lang="en-GB" altLang="en-US" sz="2400" b="1" dirty="0"/>
          </a:p>
          <a:p>
            <a:pPr eaLnBrk="1" hangingPunct="1">
              <a:spcBef>
                <a:spcPct val="50000"/>
              </a:spcBef>
            </a:pPr>
            <a:r>
              <a:rPr lang="en-GB" altLang="en-US" sz="2400" dirty="0"/>
              <a:t>It is at the </a:t>
            </a:r>
            <a:r>
              <a:rPr lang="en-GB" altLang="en-US" sz="2400" i="1" dirty="0"/>
              <a:t>front.</a:t>
            </a: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825B10B2-2B39-4790-AED8-BD4E110BF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088" y="3789040"/>
            <a:ext cx="276884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dirty="0"/>
              <a:t>The bell ringing last is at the </a:t>
            </a:r>
            <a:r>
              <a:rPr lang="en-GB" altLang="en-US" sz="2400" i="1" dirty="0"/>
              <a:t>back.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 dirty="0"/>
              <a:t>It lies behind or it </a:t>
            </a:r>
            <a:r>
              <a:rPr lang="en-GB" altLang="en-US" sz="2400" i="1" dirty="0"/>
              <a:t>covers.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EE7712C-E0A2-4BEB-A732-6F07BE5985A5}"/>
              </a:ext>
            </a:extLst>
          </p:cNvPr>
          <p:cNvCxnSpPr/>
          <p:nvPr/>
        </p:nvCxnSpPr>
        <p:spPr>
          <a:xfrm>
            <a:off x="2987824" y="2060848"/>
            <a:ext cx="792088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0812638-BD60-47DA-B744-988536E298D0}"/>
              </a:ext>
            </a:extLst>
          </p:cNvPr>
          <p:cNvCxnSpPr>
            <a:cxnSpLocks/>
          </p:cNvCxnSpPr>
          <p:nvPr/>
        </p:nvCxnSpPr>
        <p:spPr>
          <a:xfrm flipH="1">
            <a:off x="5364088" y="4653136"/>
            <a:ext cx="79200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0F6E9E4-9577-4803-B106-9B98444912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2" y="108544"/>
            <a:ext cx="8207375" cy="739775"/>
          </a:xfrm>
        </p:spPr>
        <p:txBody>
          <a:bodyPr anchor="ctr" anchorCtr="0"/>
          <a:lstStyle/>
          <a:p>
            <a:pPr>
              <a:defRPr/>
            </a:pPr>
            <a:r>
              <a:rPr lang="en-GB" sz="2800" dirty="0"/>
              <a:t>Plain Hunt Doubles</a:t>
            </a:r>
          </a:p>
        </p:txBody>
      </p:sp>
      <p:sp>
        <p:nvSpPr>
          <p:cNvPr id="12292" name="Text Box 5">
            <a:extLst>
              <a:ext uri="{FF2B5EF4-FFF2-40B4-BE49-F238E27FC236}">
                <a16:creationId xmlns:a16="http://schemas.microsoft.com/office/drawing/2014/main" id="{2055836F-BA94-422E-AD53-DA62FA9C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781300"/>
            <a:ext cx="2592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2298" name="Text Box 13">
            <a:extLst>
              <a:ext uri="{FF2B5EF4-FFF2-40B4-BE49-F238E27FC236}">
                <a16:creationId xmlns:a16="http://schemas.microsoft.com/office/drawing/2014/main" id="{84875EF8-126F-4F67-816B-81E3BF142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000" y="1116000"/>
            <a:ext cx="5400144" cy="23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Each bell does the same work but starts at a different place.</a:t>
            </a:r>
          </a:p>
          <a:p>
            <a:pPr marL="342900" indent="-342900" eaLnBrk="1" hangingPunct="1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A line can be drawn to show the path of a bell.</a:t>
            </a:r>
          </a:p>
          <a:p>
            <a:pPr eaLnBrk="1" hangingPunct="1">
              <a:spcBef>
                <a:spcPct val="50000"/>
              </a:spcBef>
            </a:pPr>
            <a:endParaRPr lang="en-GB" alt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FCA57A-62C8-4C65-837A-3C35DA8EA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972165"/>
            <a:ext cx="3240000" cy="49771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CC239176-B41F-4E8B-BC72-8317077254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 anchorCtr="0"/>
          <a:lstStyle/>
          <a:p>
            <a:pPr>
              <a:defRPr/>
            </a:pPr>
            <a:r>
              <a:rPr lang="en-GB" sz="2800" dirty="0"/>
              <a:t>Ringing the bell at three different speeds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3BB76A7F-8911-479A-AE6B-309DCE670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00" y="1116000"/>
            <a:ext cx="8207375" cy="252028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Rounds speed.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Slower than rounds speed.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Quicker than rounds speed.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E866E2C-66A6-46AA-81C7-7EFA7A15F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 anchorCtr="0"/>
          <a:lstStyle/>
          <a:p>
            <a:pPr>
              <a:defRPr/>
            </a:pPr>
            <a:r>
              <a:rPr lang="en-GB" sz="2800" dirty="0"/>
              <a:t>Ringing at rounds speed</a:t>
            </a:r>
            <a:endParaRPr lang="en-US" sz="2800" dirty="0"/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285637B6-0CCB-4B47-82A6-0FB08D3198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4776" y="1427014"/>
            <a:ext cx="8207375" cy="249364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8000" dirty="0"/>
              <a:t>1 2 </a:t>
            </a:r>
            <a:r>
              <a:rPr lang="en-GB" altLang="en-US" sz="8000" dirty="0">
                <a:solidFill>
                  <a:srgbClr val="003399"/>
                </a:solidFill>
              </a:rPr>
              <a:t>3</a:t>
            </a:r>
            <a:r>
              <a:rPr lang="en-GB" altLang="en-US" sz="8000" dirty="0"/>
              <a:t> </a:t>
            </a:r>
            <a:r>
              <a:rPr lang="en-GB" altLang="en-US" sz="8000" dirty="0">
                <a:solidFill>
                  <a:srgbClr val="8499A5"/>
                </a:solidFill>
              </a:rPr>
              <a:t>4</a:t>
            </a:r>
            <a:r>
              <a:rPr lang="en-GB" altLang="en-US" sz="8000" dirty="0"/>
              <a:t> </a:t>
            </a:r>
            <a:r>
              <a:rPr lang="en-GB" altLang="en-US" sz="8000" dirty="0">
                <a:solidFill>
                  <a:srgbClr val="8499A5"/>
                </a:solidFill>
              </a:rPr>
              <a:t>5</a:t>
            </a:r>
            <a:r>
              <a:rPr lang="en-GB" altLang="en-US" sz="8000" dirty="0"/>
              <a:t> </a:t>
            </a:r>
            <a:r>
              <a:rPr lang="en-GB" altLang="en-US" sz="8000" dirty="0">
                <a:solidFill>
                  <a:srgbClr val="8499A5"/>
                </a:solidFill>
              </a:rPr>
              <a:t>6</a:t>
            </a:r>
            <a:br>
              <a:rPr lang="en-GB" altLang="en-US" sz="8000" dirty="0"/>
            </a:br>
            <a:r>
              <a:rPr lang="en-GB" altLang="en-US" sz="8000" dirty="0">
                <a:solidFill>
                  <a:srgbClr val="8499A5"/>
                </a:solidFill>
              </a:rPr>
              <a:t>1</a:t>
            </a:r>
            <a:r>
              <a:rPr lang="en-GB" altLang="en-US" sz="8000" dirty="0"/>
              <a:t> </a:t>
            </a:r>
            <a:r>
              <a:rPr lang="en-GB" altLang="en-US" sz="8000" dirty="0">
                <a:solidFill>
                  <a:srgbClr val="8499A5"/>
                </a:solidFill>
              </a:rPr>
              <a:t>2</a:t>
            </a:r>
            <a:r>
              <a:rPr lang="en-GB" altLang="en-US" sz="8000" dirty="0"/>
              <a:t> </a:t>
            </a:r>
            <a:r>
              <a:rPr lang="en-GB" altLang="en-US" sz="8000" dirty="0">
                <a:solidFill>
                  <a:srgbClr val="003399"/>
                </a:solidFill>
              </a:rPr>
              <a:t>3</a:t>
            </a:r>
            <a:r>
              <a:rPr lang="en-GB" altLang="en-US" sz="8000" dirty="0"/>
              <a:t> 4 5 6 </a:t>
            </a:r>
          </a:p>
        </p:txBody>
      </p:sp>
      <p:sp>
        <p:nvSpPr>
          <p:cNvPr id="14340" name="Text Box 6">
            <a:extLst>
              <a:ext uri="{FF2B5EF4-FFF2-40B4-BE49-F238E27FC236}">
                <a16:creationId xmlns:a16="http://schemas.microsoft.com/office/drawing/2014/main" id="{F1473A84-FB9F-41CA-8722-D504978D6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1125538"/>
            <a:ext cx="11513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dirty="0"/>
              <a:t>Front</a:t>
            </a:r>
          </a:p>
        </p:txBody>
      </p:sp>
      <p:sp>
        <p:nvSpPr>
          <p:cNvPr id="14341" name="Text Box 7">
            <a:extLst>
              <a:ext uri="{FF2B5EF4-FFF2-40B4-BE49-F238E27FC236}">
                <a16:creationId xmlns:a16="http://schemas.microsoft.com/office/drawing/2014/main" id="{DAFA2561-0F03-46F7-A7C7-3AE9B1249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1125538"/>
            <a:ext cx="950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dirty="0"/>
              <a:t>Back</a:t>
            </a:r>
          </a:p>
        </p:txBody>
      </p:sp>
      <p:sp>
        <p:nvSpPr>
          <p:cNvPr id="14342" name="Text Box 12">
            <a:extLst>
              <a:ext uri="{FF2B5EF4-FFF2-40B4-BE49-F238E27FC236}">
                <a16:creationId xmlns:a16="http://schemas.microsoft.com/office/drawing/2014/main" id="{8EEFAD2F-93D0-433B-A184-E9FFE9D9A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3212976"/>
            <a:ext cx="16554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dirty="0"/>
              <a:t>Treble leads</a:t>
            </a:r>
          </a:p>
        </p:txBody>
      </p:sp>
      <p:sp>
        <p:nvSpPr>
          <p:cNvPr id="14343" name="Line 13">
            <a:extLst>
              <a:ext uri="{FF2B5EF4-FFF2-40B4-BE49-F238E27FC236}">
                <a16:creationId xmlns:a16="http://schemas.microsoft.com/office/drawing/2014/main" id="{74E94A62-5914-4FBB-8088-608E8B522E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6000" y="3645024"/>
            <a:ext cx="720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4" name="Text Box 14">
            <a:extLst>
              <a:ext uri="{FF2B5EF4-FFF2-40B4-BE49-F238E27FC236}">
                <a16:creationId xmlns:a16="http://schemas.microsoft.com/office/drawing/2014/main" id="{1AF55CA0-667C-4DC2-8546-236BBC2D3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261" y="3390091"/>
            <a:ext cx="18500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2400" dirty="0"/>
              <a:t>Tenor covers/lies</a:t>
            </a:r>
          </a:p>
        </p:txBody>
      </p:sp>
      <p:sp>
        <p:nvSpPr>
          <p:cNvPr id="14345" name="Line 15">
            <a:extLst>
              <a:ext uri="{FF2B5EF4-FFF2-40B4-BE49-F238E27FC236}">
                <a16:creationId xmlns:a16="http://schemas.microsoft.com/office/drawing/2014/main" id="{DFD76B9C-6BB2-4CA5-9C68-B560A61A70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77562" y="3645024"/>
            <a:ext cx="7207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9" name="Text Box 20">
            <a:extLst>
              <a:ext uri="{FF2B5EF4-FFF2-40B4-BE49-F238E27FC236}">
                <a16:creationId xmlns:a16="http://schemas.microsoft.com/office/drawing/2014/main" id="{E9AAE2E0-220A-4573-9491-5F1DF06F3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445" y="4545677"/>
            <a:ext cx="825470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In rounds a bell has to allow 5 blows to be rung before striking in the home place.</a:t>
            </a:r>
          </a:p>
          <a:p>
            <a:pPr marL="285750" indent="-285750" eaLnBrk="1" hangingPunct="1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It rings at the same speed in each row.</a:t>
            </a:r>
          </a:p>
        </p:txBody>
      </p:sp>
      <p:sp>
        <p:nvSpPr>
          <p:cNvPr id="14350" name="Line 14">
            <a:extLst>
              <a:ext uri="{FF2B5EF4-FFF2-40B4-BE49-F238E27FC236}">
                <a16:creationId xmlns:a16="http://schemas.microsoft.com/office/drawing/2014/main" id="{3F60B37F-710E-4F2D-A2F7-A3A3E7E962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9952" y="2645490"/>
            <a:ext cx="0" cy="504000"/>
          </a:xfrm>
          <a:prstGeom prst="line">
            <a:avLst/>
          </a:prstGeom>
          <a:noFill/>
          <a:ln w="3175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C42DC2D-5329-4FF6-850F-8FEFFFFCD3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 anchorCtr="0"/>
          <a:lstStyle/>
          <a:p>
            <a:pPr>
              <a:defRPr/>
            </a:pPr>
            <a:r>
              <a:rPr lang="en-GB" sz="2800" dirty="0"/>
              <a:t>Ringing slower</a:t>
            </a:r>
            <a:endParaRPr lang="en-US" sz="2800" dirty="0"/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3F2D2DA7-A5E3-4636-AE0F-C31EACE51D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000" y="1116000"/>
            <a:ext cx="8207375" cy="4751387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8000" dirty="0"/>
              <a:t>1 2 </a:t>
            </a:r>
            <a:r>
              <a:rPr lang="en-GB" altLang="en-US" sz="8000" dirty="0">
                <a:solidFill>
                  <a:srgbClr val="003399"/>
                </a:solidFill>
              </a:rPr>
              <a:t>3</a:t>
            </a:r>
            <a:r>
              <a:rPr lang="en-GB" altLang="en-US" sz="8000" dirty="0"/>
              <a:t> </a:t>
            </a:r>
            <a:r>
              <a:rPr lang="en-GB" altLang="en-US" sz="8000" dirty="0">
                <a:solidFill>
                  <a:srgbClr val="8499A5"/>
                </a:solidFill>
              </a:rPr>
              <a:t>4</a:t>
            </a:r>
            <a:r>
              <a:rPr lang="en-GB" altLang="en-US" sz="8000" dirty="0"/>
              <a:t> </a:t>
            </a:r>
            <a:r>
              <a:rPr lang="en-GB" altLang="en-US" sz="8000" dirty="0">
                <a:solidFill>
                  <a:srgbClr val="8499A5"/>
                </a:solidFill>
              </a:rPr>
              <a:t>5</a:t>
            </a:r>
            <a:r>
              <a:rPr lang="en-GB" altLang="en-US" sz="8000" dirty="0"/>
              <a:t> </a:t>
            </a:r>
            <a:r>
              <a:rPr lang="en-GB" altLang="en-US" sz="8000" dirty="0">
                <a:solidFill>
                  <a:srgbClr val="8499A5"/>
                </a:solidFill>
              </a:rPr>
              <a:t>6</a:t>
            </a:r>
            <a:br>
              <a:rPr lang="en-GB" altLang="en-US" sz="8000" dirty="0"/>
            </a:br>
            <a:r>
              <a:rPr lang="en-GB" altLang="en-US" sz="8000" dirty="0">
                <a:solidFill>
                  <a:srgbClr val="8499A5"/>
                </a:solidFill>
              </a:rPr>
              <a:t>1</a:t>
            </a:r>
            <a:r>
              <a:rPr lang="en-GB" altLang="en-US" sz="8000" dirty="0"/>
              <a:t> </a:t>
            </a:r>
            <a:r>
              <a:rPr lang="en-GB" altLang="en-US" sz="8000" dirty="0">
                <a:solidFill>
                  <a:srgbClr val="8499A5"/>
                </a:solidFill>
              </a:rPr>
              <a:t>2</a:t>
            </a:r>
            <a:r>
              <a:rPr lang="en-GB" altLang="en-US" sz="8000" dirty="0"/>
              <a:t> </a:t>
            </a:r>
            <a:r>
              <a:rPr lang="en-GB" altLang="en-US" sz="8000" dirty="0">
                <a:solidFill>
                  <a:srgbClr val="8499A5"/>
                </a:solidFill>
              </a:rPr>
              <a:t>4</a:t>
            </a:r>
            <a:r>
              <a:rPr lang="en-GB" altLang="en-US" sz="8000" dirty="0"/>
              <a:t> </a:t>
            </a:r>
            <a:r>
              <a:rPr lang="en-GB" altLang="en-US" sz="8000" dirty="0">
                <a:solidFill>
                  <a:srgbClr val="003399"/>
                </a:solidFill>
              </a:rPr>
              <a:t>3</a:t>
            </a:r>
            <a:r>
              <a:rPr lang="en-GB" altLang="en-US" sz="8000" dirty="0"/>
              <a:t> 5 6 </a:t>
            </a:r>
          </a:p>
        </p:txBody>
      </p:sp>
      <p:sp>
        <p:nvSpPr>
          <p:cNvPr id="15364" name="Text Box 6">
            <a:extLst>
              <a:ext uri="{FF2B5EF4-FFF2-40B4-BE49-F238E27FC236}">
                <a16:creationId xmlns:a16="http://schemas.microsoft.com/office/drawing/2014/main" id="{3AE5E4DB-C949-457E-8929-75BACEFDD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1125538"/>
            <a:ext cx="1079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dirty="0"/>
              <a:t>Front</a:t>
            </a:r>
          </a:p>
        </p:txBody>
      </p:sp>
      <p:sp>
        <p:nvSpPr>
          <p:cNvPr id="15365" name="Text Box 7">
            <a:extLst>
              <a:ext uri="{FF2B5EF4-FFF2-40B4-BE49-F238E27FC236}">
                <a16:creationId xmlns:a16="http://schemas.microsoft.com/office/drawing/2014/main" id="{88412258-C51C-4FAB-A183-6990227C8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0813" y="1125538"/>
            <a:ext cx="952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dirty="0"/>
              <a:t>Back</a:t>
            </a:r>
          </a:p>
        </p:txBody>
      </p:sp>
      <p:sp>
        <p:nvSpPr>
          <p:cNvPr id="15366" name="Line 8">
            <a:extLst>
              <a:ext uri="{FF2B5EF4-FFF2-40B4-BE49-F238E27FC236}">
                <a16:creationId xmlns:a16="http://schemas.microsoft.com/office/drawing/2014/main" id="{558F40E5-7CEB-4C42-93BA-C98B33B5FE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9835" y="4788000"/>
            <a:ext cx="4248150" cy="0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7" name="Text Box 10">
            <a:extLst>
              <a:ext uri="{FF2B5EF4-FFF2-40B4-BE49-F238E27FC236}">
                <a16:creationId xmlns:a16="http://schemas.microsoft.com/office/drawing/2014/main" id="{DD39F693-BE54-49AD-92E8-C2732455C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4" y="4176000"/>
            <a:ext cx="34563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dirty="0"/>
              <a:t>Slow – up – hunts out</a:t>
            </a:r>
          </a:p>
        </p:txBody>
      </p:sp>
      <p:sp>
        <p:nvSpPr>
          <p:cNvPr id="15368" name="Text Box 12">
            <a:extLst>
              <a:ext uri="{FF2B5EF4-FFF2-40B4-BE49-F238E27FC236}">
                <a16:creationId xmlns:a16="http://schemas.microsoft.com/office/drawing/2014/main" id="{C568990C-2D68-4A13-8514-91F84BD2B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85" y="2886035"/>
            <a:ext cx="1371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dirty="0"/>
              <a:t>Treble leads</a:t>
            </a:r>
          </a:p>
        </p:txBody>
      </p:sp>
      <p:sp>
        <p:nvSpPr>
          <p:cNvPr id="15370" name="Text Box 17">
            <a:extLst>
              <a:ext uri="{FF2B5EF4-FFF2-40B4-BE49-F238E27FC236}">
                <a16:creationId xmlns:a16="http://schemas.microsoft.com/office/drawing/2014/main" id="{7C9CDD3E-C8E1-485D-AF8C-CD7B56693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7313" y="3068960"/>
            <a:ext cx="17569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2400" dirty="0"/>
              <a:t>Tenor covers/lies</a:t>
            </a:r>
          </a:p>
        </p:txBody>
      </p:sp>
      <p:sp>
        <p:nvSpPr>
          <p:cNvPr id="15372" name="Line 18">
            <a:extLst>
              <a:ext uri="{FF2B5EF4-FFF2-40B4-BE49-F238E27FC236}">
                <a16:creationId xmlns:a16="http://schemas.microsoft.com/office/drawing/2014/main" id="{7B2EB349-3A61-4B9E-BF01-89F1BDB504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1907" y="2276872"/>
            <a:ext cx="460186" cy="675809"/>
          </a:xfrm>
          <a:prstGeom prst="line">
            <a:avLst/>
          </a:prstGeom>
          <a:noFill/>
          <a:ln w="3175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3" name="Text Box 20">
            <a:extLst>
              <a:ext uri="{FF2B5EF4-FFF2-40B4-BE49-F238E27FC236}">
                <a16:creationId xmlns:a16="http://schemas.microsoft.com/office/drawing/2014/main" id="{79C1478C-49BE-4485-B486-2EF298D69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000" y="5148000"/>
            <a:ext cx="85977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GB" altLang="en-US" sz="2400"/>
              <a:t>When </a:t>
            </a:r>
            <a:r>
              <a:rPr lang="en-GB" altLang="en-US" sz="2400" dirty="0"/>
              <a:t>a bell moves up a place it has to ring more slowly, allowing 6 blows to be rung before striking in the </a:t>
            </a:r>
            <a:r>
              <a:rPr lang="en-GB" altLang="en-US" sz="2400"/>
              <a:t>new place.</a:t>
            </a:r>
            <a:endParaRPr lang="en-GB" altLang="en-US" sz="2400" dirty="0"/>
          </a:p>
        </p:txBody>
      </p:sp>
      <p:sp>
        <p:nvSpPr>
          <p:cNvPr id="2" name="Line 13">
            <a:extLst>
              <a:ext uri="{FF2B5EF4-FFF2-40B4-BE49-F238E27FC236}">
                <a16:creationId xmlns:a16="http://schemas.microsoft.com/office/drawing/2014/main" id="{D716F1CA-842A-43E5-9A0D-B8B528362F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5736" y="3323893"/>
            <a:ext cx="720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Line 13">
            <a:extLst>
              <a:ext uri="{FF2B5EF4-FFF2-40B4-BE49-F238E27FC236}">
                <a16:creationId xmlns:a16="http://schemas.microsoft.com/office/drawing/2014/main" id="{F12E7EC1-DCCC-4CDC-97C8-7B3D26D9F30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92280" y="3323893"/>
            <a:ext cx="72008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TZ mini PowerPoint template">
  <a:themeElements>
    <a:clrScheme name="DTZ">
      <a:dk1>
        <a:srgbClr val="000000"/>
      </a:dk1>
      <a:lt1>
        <a:srgbClr val="FFFFFF"/>
      </a:lt1>
      <a:dk2>
        <a:srgbClr val="58595B"/>
      </a:dk2>
      <a:lt2>
        <a:srgbClr val="DCDDDF"/>
      </a:lt2>
      <a:accent1>
        <a:srgbClr val="E4303D"/>
      </a:accent1>
      <a:accent2>
        <a:srgbClr val="58595B"/>
      </a:accent2>
      <a:accent3>
        <a:srgbClr val="BCBEC0"/>
      </a:accent3>
      <a:accent4>
        <a:srgbClr val="E0AA0F"/>
      </a:accent4>
      <a:accent5>
        <a:srgbClr val="005C84"/>
      </a:accent5>
      <a:accent6>
        <a:srgbClr val="D36D00"/>
      </a:accent6>
      <a:hlink>
        <a:srgbClr val="58595B"/>
      </a:hlink>
      <a:folHlink>
        <a:srgbClr val="BCBEC0"/>
      </a:folHlink>
    </a:clrScheme>
    <a:fontScheme name="DTZ Title and 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TZ Title and Text 1">
        <a:dk1>
          <a:srgbClr val="87888A"/>
        </a:dk1>
        <a:lt1>
          <a:srgbClr val="FFFFFF"/>
        </a:lt1>
        <a:dk2>
          <a:srgbClr val="000000"/>
        </a:dk2>
        <a:lt2>
          <a:srgbClr val="A7A8AA"/>
        </a:lt2>
        <a:accent1>
          <a:srgbClr val="E53138"/>
        </a:accent1>
        <a:accent2>
          <a:srgbClr val="707172"/>
        </a:accent2>
        <a:accent3>
          <a:srgbClr val="FFFFFF"/>
        </a:accent3>
        <a:accent4>
          <a:srgbClr val="727375"/>
        </a:accent4>
        <a:accent5>
          <a:srgbClr val="F0ADAE"/>
        </a:accent5>
        <a:accent6>
          <a:srgbClr val="656667"/>
        </a:accent6>
        <a:hlink>
          <a:srgbClr val="646567"/>
        </a:hlink>
        <a:folHlink>
          <a:srgbClr val="D9DA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DTZ">
      <a:dk1>
        <a:srgbClr val="000000"/>
      </a:dk1>
      <a:lt1>
        <a:srgbClr val="FFFFFF"/>
      </a:lt1>
      <a:dk2>
        <a:srgbClr val="58595B"/>
      </a:dk2>
      <a:lt2>
        <a:srgbClr val="DCDDDF"/>
      </a:lt2>
      <a:accent1>
        <a:srgbClr val="E4303D"/>
      </a:accent1>
      <a:accent2>
        <a:srgbClr val="58595B"/>
      </a:accent2>
      <a:accent3>
        <a:srgbClr val="BCBEC0"/>
      </a:accent3>
      <a:accent4>
        <a:srgbClr val="E0AA0F"/>
      </a:accent4>
      <a:accent5>
        <a:srgbClr val="005C84"/>
      </a:accent5>
      <a:accent6>
        <a:srgbClr val="D36D00"/>
      </a:accent6>
      <a:hlink>
        <a:srgbClr val="58595B"/>
      </a:hlink>
      <a:folHlink>
        <a:srgbClr val="BCBEC0"/>
      </a:folHlink>
    </a:clrScheme>
    <a:fontScheme name="DTZ Title and 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TZ Title and Text 1">
        <a:dk1>
          <a:srgbClr val="87888A"/>
        </a:dk1>
        <a:lt1>
          <a:srgbClr val="FFFFFF"/>
        </a:lt1>
        <a:dk2>
          <a:srgbClr val="000000"/>
        </a:dk2>
        <a:lt2>
          <a:srgbClr val="A7A8AA"/>
        </a:lt2>
        <a:accent1>
          <a:srgbClr val="E53138"/>
        </a:accent1>
        <a:accent2>
          <a:srgbClr val="707172"/>
        </a:accent2>
        <a:accent3>
          <a:srgbClr val="FFFFFF"/>
        </a:accent3>
        <a:accent4>
          <a:srgbClr val="727375"/>
        </a:accent4>
        <a:accent5>
          <a:srgbClr val="F0ADAE"/>
        </a:accent5>
        <a:accent6>
          <a:srgbClr val="656667"/>
        </a:accent6>
        <a:hlink>
          <a:srgbClr val="646567"/>
        </a:hlink>
        <a:folHlink>
          <a:srgbClr val="D9DA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TZ Case Study">
  <a:themeElements>
    <a:clrScheme name="DTZ">
      <a:dk1>
        <a:srgbClr val="000000"/>
      </a:dk1>
      <a:lt1>
        <a:srgbClr val="FFFFFF"/>
      </a:lt1>
      <a:dk2>
        <a:srgbClr val="58595B"/>
      </a:dk2>
      <a:lt2>
        <a:srgbClr val="DCDDDF"/>
      </a:lt2>
      <a:accent1>
        <a:srgbClr val="E4303D"/>
      </a:accent1>
      <a:accent2>
        <a:srgbClr val="58595B"/>
      </a:accent2>
      <a:accent3>
        <a:srgbClr val="BCBEC0"/>
      </a:accent3>
      <a:accent4>
        <a:srgbClr val="E0AA0F"/>
      </a:accent4>
      <a:accent5>
        <a:srgbClr val="005C84"/>
      </a:accent5>
      <a:accent6>
        <a:srgbClr val="D36D00"/>
      </a:accent6>
      <a:hlink>
        <a:srgbClr val="58595B"/>
      </a:hlink>
      <a:folHlink>
        <a:srgbClr val="BCBEC0"/>
      </a:folHlink>
    </a:clrScheme>
    <a:fontScheme name="DTZ Case Stud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TZ Case Study 1">
        <a:dk1>
          <a:srgbClr val="87888A"/>
        </a:dk1>
        <a:lt1>
          <a:srgbClr val="FFFFFF"/>
        </a:lt1>
        <a:dk2>
          <a:srgbClr val="000000"/>
        </a:dk2>
        <a:lt2>
          <a:srgbClr val="A7A8AA"/>
        </a:lt2>
        <a:accent1>
          <a:srgbClr val="E53138"/>
        </a:accent1>
        <a:accent2>
          <a:srgbClr val="707172"/>
        </a:accent2>
        <a:accent3>
          <a:srgbClr val="FFFFFF"/>
        </a:accent3>
        <a:accent4>
          <a:srgbClr val="727375"/>
        </a:accent4>
        <a:accent5>
          <a:srgbClr val="F0ADAE"/>
        </a:accent5>
        <a:accent6>
          <a:srgbClr val="656667"/>
        </a:accent6>
        <a:hlink>
          <a:srgbClr val="646567"/>
        </a:hlink>
        <a:folHlink>
          <a:srgbClr val="D9DA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DTZ mini PowerPoint template</Template>
  <TotalTime>5471</TotalTime>
  <Words>770</Words>
  <Application>Microsoft Office PowerPoint</Application>
  <PresentationFormat>On-screen Show (4:3)</PresentationFormat>
  <Paragraphs>88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Helvetica</vt:lpstr>
      <vt:lpstr>DTZ mini PowerPoint template</vt:lpstr>
      <vt:lpstr>Title and Content</vt:lpstr>
      <vt:lpstr>DTZ Case Study</vt:lpstr>
      <vt:lpstr>Plain Hunt Explained</vt:lpstr>
      <vt:lpstr>New concepts</vt:lpstr>
      <vt:lpstr>Place in the row</vt:lpstr>
      <vt:lpstr>Place in the row</vt:lpstr>
      <vt:lpstr>Ringing jargon</vt:lpstr>
      <vt:lpstr>Plain Hunt Doubles</vt:lpstr>
      <vt:lpstr>Ringing the bell at three different speeds</vt:lpstr>
      <vt:lpstr>Ringing at rounds speed</vt:lpstr>
      <vt:lpstr>Ringing slower</vt:lpstr>
      <vt:lpstr>Ringing quicker</vt:lpstr>
      <vt:lpstr>Hunting up to the back  </vt:lpstr>
      <vt:lpstr>Hunting down to the lead/front </vt:lpstr>
      <vt:lpstr>Leading and lying </vt:lpstr>
      <vt:lpstr>Course and after bells</vt:lpstr>
      <vt:lpstr>PowerPoint Presentation</vt:lpstr>
    </vt:vector>
  </TitlesOfParts>
  <Company>DTZ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Plain Hunt explained</dc:title>
  <dc:creator>cpearce</dc:creator>
  <cp:lastModifiedBy>Denise Tremain</cp:lastModifiedBy>
  <cp:revision>369</cp:revision>
  <dcterms:created xsi:type="dcterms:W3CDTF">2011-06-02T10:56:53Z</dcterms:created>
  <dcterms:modified xsi:type="dcterms:W3CDTF">2024-01-01T21:11:33Z</dcterms:modified>
</cp:coreProperties>
</file>